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notesSlides/notesSlide1.xml" ContentType="application/vnd.openxmlformats-officedocument.presentationml.notesSlide+xml"/>
  <Override PartName="/ppt/tags/tag20.xml" ContentType="application/vnd.openxmlformats-officedocument.presentationml.tags+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1"/>
  </p:sldMasterIdLst>
  <p:notesMasterIdLst>
    <p:notesMasterId r:id="rId16"/>
  </p:notesMasterIdLst>
  <p:handoutMasterIdLst>
    <p:handoutMasterId r:id="rId17"/>
  </p:handoutMasterIdLst>
  <p:sldIdLst>
    <p:sldId id="680" r:id="rId2"/>
    <p:sldId id="687" r:id="rId3"/>
    <p:sldId id="257" r:id="rId4"/>
    <p:sldId id="258" r:id="rId5"/>
    <p:sldId id="691" r:id="rId6"/>
    <p:sldId id="692" r:id="rId7"/>
    <p:sldId id="690" r:id="rId8"/>
    <p:sldId id="659" r:id="rId9"/>
    <p:sldId id="693" r:id="rId10"/>
    <p:sldId id="681" r:id="rId11"/>
    <p:sldId id="682" r:id="rId12"/>
    <p:sldId id="683" r:id="rId13"/>
    <p:sldId id="685" r:id="rId14"/>
    <p:sldId id="694" r:id="rId15"/>
  </p:sldIdLst>
  <p:sldSz cx="9144000" cy="6858000" type="screen4x3"/>
  <p:notesSz cx="6797675" cy="9874250"/>
  <p:custDataLst>
    <p:tags r:id="rId18"/>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1"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CC00FF"/>
    <a:srgbClr val="0000CC"/>
    <a:srgbClr val="996633"/>
    <a:srgbClr val="FFCC00"/>
    <a:srgbClr val="B88C00"/>
    <a:srgbClr val="BBE0E3"/>
    <a:srgbClr val="FF0000"/>
    <a:srgbClr val="FFFF99"/>
    <a:srgbClr val="66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87831E-89F9-4399-87E6-C0399CAA602B}" v="13" dt="2021-07-26T11:44:40.335"/>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757" autoAdjust="0"/>
    <p:restoredTop sz="76005" autoAdjust="0"/>
  </p:normalViewPr>
  <p:slideViewPr>
    <p:cSldViewPr>
      <p:cViewPr varScale="1">
        <p:scale>
          <a:sx n="65" d="100"/>
          <a:sy n="65" d="100"/>
        </p:scale>
        <p:origin x="1810"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0"/>
    </p:cViewPr>
  </p:sorterViewPr>
  <p:notesViewPr>
    <p:cSldViewPr>
      <p:cViewPr varScale="1">
        <p:scale>
          <a:sx n="105" d="100"/>
          <a:sy n="105" d="100"/>
        </p:scale>
        <p:origin x="-534" y="-96"/>
      </p:cViewPr>
      <p:guideLst>
        <p:guide orient="horz" pos="3111"/>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berta Cirillo" userId="7c4621eb-ad79-4e6c-8e53-2e259ab07047" providerId="ADAL" clId="{0D87831E-89F9-4399-87E6-C0399CAA602B}"/>
    <pc:docChg chg="addSld delSld modSld">
      <pc:chgData name="Roberta Cirillo" userId="7c4621eb-ad79-4e6c-8e53-2e259ab07047" providerId="ADAL" clId="{0D87831E-89F9-4399-87E6-C0399CAA602B}" dt="2021-07-26T11:45:19.277" v="23" actId="6549"/>
      <pc:docMkLst>
        <pc:docMk/>
      </pc:docMkLst>
      <pc:sldChg chg="del">
        <pc:chgData name="Roberta Cirillo" userId="7c4621eb-ad79-4e6c-8e53-2e259ab07047" providerId="ADAL" clId="{0D87831E-89F9-4399-87E6-C0399CAA602B}" dt="2021-07-26T10:45:16.171" v="0" actId="47"/>
        <pc:sldMkLst>
          <pc:docMk/>
          <pc:sldMk cId="0" sldId="256"/>
        </pc:sldMkLst>
      </pc:sldChg>
      <pc:sldChg chg="add">
        <pc:chgData name="Roberta Cirillo" userId="7c4621eb-ad79-4e6c-8e53-2e259ab07047" providerId="ADAL" clId="{0D87831E-89F9-4399-87E6-C0399CAA602B}" dt="2021-07-26T11:41:20.058" v="4"/>
        <pc:sldMkLst>
          <pc:docMk/>
          <pc:sldMk cId="1139263812" sldId="257"/>
        </pc:sldMkLst>
      </pc:sldChg>
      <pc:sldChg chg="add">
        <pc:chgData name="Roberta Cirillo" userId="7c4621eb-ad79-4e6c-8e53-2e259ab07047" providerId="ADAL" clId="{0D87831E-89F9-4399-87E6-C0399CAA602B}" dt="2021-07-26T11:41:29.810" v="5"/>
        <pc:sldMkLst>
          <pc:docMk/>
          <pc:sldMk cId="3874227064" sldId="258"/>
        </pc:sldMkLst>
      </pc:sldChg>
      <pc:sldChg chg="modSp add mod">
        <pc:chgData name="Roberta Cirillo" userId="7c4621eb-ad79-4e6c-8e53-2e259ab07047" providerId="ADAL" clId="{0D87831E-89F9-4399-87E6-C0399CAA602B}" dt="2021-07-26T11:44:27.223" v="21" actId="20577"/>
        <pc:sldMkLst>
          <pc:docMk/>
          <pc:sldMk cId="3295549087" sldId="659"/>
        </pc:sldMkLst>
        <pc:spChg chg="mod">
          <ac:chgData name="Roberta Cirillo" userId="7c4621eb-ad79-4e6c-8e53-2e259ab07047" providerId="ADAL" clId="{0D87831E-89F9-4399-87E6-C0399CAA602B}" dt="2021-07-26T11:44:27.223" v="21" actId="20577"/>
          <ac:spMkLst>
            <pc:docMk/>
            <pc:sldMk cId="3295549087" sldId="659"/>
            <ac:spMk id="2" creationId="{575F19EB-1658-4C48-8F9B-4E0DB915B6FD}"/>
          </ac:spMkLst>
        </pc:spChg>
      </pc:sldChg>
      <pc:sldChg chg="add">
        <pc:chgData name="Roberta Cirillo" userId="7c4621eb-ad79-4e6c-8e53-2e259ab07047" providerId="ADAL" clId="{0D87831E-89F9-4399-87E6-C0399CAA602B}" dt="2021-07-26T11:44:21.011" v="15"/>
        <pc:sldMkLst>
          <pc:docMk/>
          <pc:sldMk cId="3240023691" sldId="681"/>
        </pc:sldMkLst>
      </pc:sldChg>
      <pc:sldChg chg="add">
        <pc:chgData name="Roberta Cirillo" userId="7c4621eb-ad79-4e6c-8e53-2e259ab07047" providerId="ADAL" clId="{0D87831E-89F9-4399-87E6-C0399CAA602B}" dt="2021-07-26T11:44:21.011" v="15"/>
        <pc:sldMkLst>
          <pc:docMk/>
          <pc:sldMk cId="56400007" sldId="682"/>
        </pc:sldMkLst>
      </pc:sldChg>
      <pc:sldChg chg="add">
        <pc:chgData name="Roberta Cirillo" userId="7c4621eb-ad79-4e6c-8e53-2e259ab07047" providerId="ADAL" clId="{0D87831E-89F9-4399-87E6-C0399CAA602B}" dt="2021-07-26T11:44:21.011" v="15"/>
        <pc:sldMkLst>
          <pc:docMk/>
          <pc:sldMk cId="4219604923" sldId="683"/>
        </pc:sldMkLst>
      </pc:sldChg>
      <pc:sldChg chg="add">
        <pc:chgData name="Roberta Cirillo" userId="7c4621eb-ad79-4e6c-8e53-2e259ab07047" providerId="ADAL" clId="{0D87831E-89F9-4399-87E6-C0399CAA602B}" dt="2021-07-26T11:44:21.011" v="15"/>
        <pc:sldMkLst>
          <pc:docMk/>
          <pc:sldMk cId="3524028348" sldId="685"/>
        </pc:sldMkLst>
      </pc:sldChg>
      <pc:sldChg chg="add">
        <pc:chgData name="Roberta Cirillo" userId="7c4621eb-ad79-4e6c-8e53-2e259ab07047" providerId="ADAL" clId="{0D87831E-89F9-4399-87E6-C0399CAA602B}" dt="2021-07-26T11:40:50.527" v="1"/>
        <pc:sldMkLst>
          <pc:docMk/>
          <pc:sldMk cId="272052545" sldId="687"/>
        </pc:sldMkLst>
      </pc:sldChg>
      <pc:sldChg chg="add del">
        <pc:chgData name="Roberta Cirillo" userId="7c4621eb-ad79-4e6c-8e53-2e259ab07047" providerId="ADAL" clId="{0D87831E-89F9-4399-87E6-C0399CAA602B}" dt="2021-07-26T11:41:10.819" v="3"/>
        <pc:sldMkLst>
          <pc:docMk/>
          <pc:sldMk cId="3340607896" sldId="688"/>
        </pc:sldMkLst>
      </pc:sldChg>
      <pc:sldChg chg="add del">
        <pc:chgData name="Roberta Cirillo" userId="7c4621eb-ad79-4e6c-8e53-2e259ab07047" providerId="ADAL" clId="{0D87831E-89F9-4399-87E6-C0399CAA602B}" dt="2021-07-26T11:42:05.341" v="7" actId="47"/>
        <pc:sldMkLst>
          <pc:docMk/>
          <pc:sldMk cId="4092798506" sldId="688"/>
        </pc:sldMkLst>
      </pc:sldChg>
      <pc:sldChg chg="add">
        <pc:chgData name="Roberta Cirillo" userId="7c4621eb-ad79-4e6c-8e53-2e259ab07047" providerId="ADAL" clId="{0D87831E-89F9-4399-87E6-C0399CAA602B}" dt="2021-07-26T11:43:42.977" v="14"/>
        <pc:sldMkLst>
          <pc:docMk/>
          <pc:sldMk cId="2334164934" sldId="690"/>
        </pc:sldMkLst>
      </pc:sldChg>
      <pc:sldChg chg="add">
        <pc:chgData name="Roberta Cirillo" userId="7c4621eb-ad79-4e6c-8e53-2e259ab07047" providerId="ADAL" clId="{0D87831E-89F9-4399-87E6-C0399CAA602B}" dt="2021-07-26T11:42:11.645" v="8"/>
        <pc:sldMkLst>
          <pc:docMk/>
          <pc:sldMk cId="1778357107" sldId="691"/>
        </pc:sldMkLst>
      </pc:sldChg>
      <pc:sldChg chg="add del">
        <pc:chgData name="Roberta Cirillo" userId="7c4621eb-ad79-4e6c-8e53-2e259ab07047" providerId="ADAL" clId="{0D87831E-89F9-4399-87E6-C0399CAA602B}" dt="2021-07-26T11:42:37.987" v="10" actId="47"/>
        <pc:sldMkLst>
          <pc:docMk/>
          <pc:sldMk cId="1712099331" sldId="692"/>
        </pc:sldMkLst>
      </pc:sldChg>
      <pc:sldChg chg="add">
        <pc:chgData name="Roberta Cirillo" userId="7c4621eb-ad79-4e6c-8e53-2e259ab07047" providerId="ADAL" clId="{0D87831E-89F9-4399-87E6-C0399CAA602B}" dt="2021-07-26T11:42:48.195" v="11"/>
        <pc:sldMkLst>
          <pc:docMk/>
          <pc:sldMk cId="3615044795" sldId="692"/>
        </pc:sldMkLst>
      </pc:sldChg>
      <pc:sldChg chg="add del">
        <pc:chgData name="Roberta Cirillo" userId="7c4621eb-ad79-4e6c-8e53-2e259ab07047" providerId="ADAL" clId="{0D87831E-89F9-4399-87E6-C0399CAA602B}" dt="2021-07-26T11:43:31.180" v="13" actId="47"/>
        <pc:sldMkLst>
          <pc:docMk/>
          <pc:sldMk cId="541554782" sldId="693"/>
        </pc:sldMkLst>
      </pc:sldChg>
      <pc:sldChg chg="add">
        <pc:chgData name="Roberta Cirillo" userId="7c4621eb-ad79-4e6c-8e53-2e259ab07047" providerId="ADAL" clId="{0D87831E-89F9-4399-87E6-C0399CAA602B}" dt="2021-07-26T11:44:21.011" v="15"/>
        <pc:sldMkLst>
          <pc:docMk/>
          <pc:sldMk cId="1554692628" sldId="693"/>
        </pc:sldMkLst>
      </pc:sldChg>
      <pc:sldChg chg="add modNotesTx">
        <pc:chgData name="Roberta Cirillo" userId="7c4621eb-ad79-4e6c-8e53-2e259ab07047" providerId="ADAL" clId="{0D87831E-89F9-4399-87E6-C0399CAA602B}" dt="2021-07-26T11:45:19.277" v="23" actId="6549"/>
        <pc:sldMkLst>
          <pc:docMk/>
          <pc:sldMk cId="1046474" sldId="69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1" y="1"/>
            <a:ext cx="2945474" cy="493713"/>
          </a:xfrm>
          <a:prstGeom prst="rect">
            <a:avLst/>
          </a:prstGeom>
          <a:noFill/>
          <a:ln w="9525">
            <a:noFill/>
            <a:miter lim="800000"/>
            <a:headEnd/>
            <a:tailEnd/>
          </a:ln>
          <a:effectLst/>
        </p:spPr>
        <p:txBody>
          <a:bodyPr vert="horz" wrap="square" lIns="89190" tIns="44596" rIns="89190" bIns="44596" numCol="1" anchor="t" anchorCtr="0" compatLnSpc="1">
            <a:prstTxWarp prst="textNoShape">
              <a:avLst/>
            </a:prstTxWarp>
          </a:bodyPr>
          <a:lstStyle>
            <a:lvl1pPr defTabSz="891832">
              <a:defRPr sz="1100"/>
            </a:lvl1pPr>
          </a:lstStyle>
          <a:p>
            <a:pPr>
              <a:defRPr/>
            </a:pPr>
            <a:endParaRPr lang="en-US"/>
          </a:p>
        </p:txBody>
      </p:sp>
      <p:sp>
        <p:nvSpPr>
          <p:cNvPr id="16387" name="Rectangle 3"/>
          <p:cNvSpPr>
            <a:spLocks noGrp="1" noChangeArrowheads="1"/>
          </p:cNvSpPr>
          <p:nvPr>
            <p:ph type="dt" sz="quarter" idx="1"/>
          </p:nvPr>
        </p:nvSpPr>
        <p:spPr bwMode="auto">
          <a:xfrm>
            <a:off x="3849981" y="1"/>
            <a:ext cx="2946584" cy="493713"/>
          </a:xfrm>
          <a:prstGeom prst="rect">
            <a:avLst/>
          </a:prstGeom>
          <a:noFill/>
          <a:ln w="9525">
            <a:noFill/>
            <a:miter lim="800000"/>
            <a:headEnd/>
            <a:tailEnd/>
          </a:ln>
          <a:effectLst/>
        </p:spPr>
        <p:txBody>
          <a:bodyPr vert="horz" wrap="square" lIns="89190" tIns="44596" rIns="89190" bIns="44596" numCol="1" anchor="t" anchorCtr="0" compatLnSpc="1">
            <a:prstTxWarp prst="textNoShape">
              <a:avLst/>
            </a:prstTxWarp>
          </a:bodyPr>
          <a:lstStyle>
            <a:lvl1pPr algn="r" defTabSz="891832">
              <a:defRPr sz="1100"/>
            </a:lvl1pPr>
          </a:lstStyle>
          <a:p>
            <a:pPr>
              <a:defRPr/>
            </a:pPr>
            <a:endParaRPr lang="en-US"/>
          </a:p>
        </p:txBody>
      </p:sp>
      <p:sp>
        <p:nvSpPr>
          <p:cNvPr id="16388" name="Rectangle 4"/>
          <p:cNvSpPr>
            <a:spLocks noGrp="1" noChangeArrowheads="1"/>
          </p:cNvSpPr>
          <p:nvPr>
            <p:ph type="ftr" sz="quarter" idx="2"/>
          </p:nvPr>
        </p:nvSpPr>
        <p:spPr bwMode="auto">
          <a:xfrm>
            <a:off x="1" y="9380539"/>
            <a:ext cx="2945474" cy="491428"/>
          </a:xfrm>
          <a:prstGeom prst="rect">
            <a:avLst/>
          </a:prstGeom>
          <a:noFill/>
          <a:ln w="9525">
            <a:noFill/>
            <a:miter lim="800000"/>
            <a:headEnd/>
            <a:tailEnd/>
          </a:ln>
          <a:effectLst/>
        </p:spPr>
        <p:txBody>
          <a:bodyPr vert="horz" wrap="square" lIns="89190" tIns="44596" rIns="89190" bIns="44596" numCol="1" anchor="b" anchorCtr="0" compatLnSpc="1">
            <a:prstTxWarp prst="textNoShape">
              <a:avLst/>
            </a:prstTxWarp>
          </a:bodyPr>
          <a:lstStyle>
            <a:lvl1pPr defTabSz="891832">
              <a:defRPr sz="1100"/>
            </a:lvl1pPr>
          </a:lstStyle>
          <a:p>
            <a:pPr>
              <a:defRPr/>
            </a:pPr>
            <a:endParaRPr lang="en-US"/>
          </a:p>
        </p:txBody>
      </p:sp>
      <p:sp>
        <p:nvSpPr>
          <p:cNvPr id="16389" name="Rectangle 5"/>
          <p:cNvSpPr>
            <a:spLocks noGrp="1" noChangeArrowheads="1"/>
          </p:cNvSpPr>
          <p:nvPr>
            <p:ph type="sldNum" sz="quarter" idx="3"/>
          </p:nvPr>
        </p:nvSpPr>
        <p:spPr bwMode="auto">
          <a:xfrm>
            <a:off x="3849981" y="9380539"/>
            <a:ext cx="2946584" cy="491428"/>
          </a:xfrm>
          <a:prstGeom prst="rect">
            <a:avLst/>
          </a:prstGeom>
          <a:noFill/>
          <a:ln w="9525">
            <a:noFill/>
            <a:miter lim="800000"/>
            <a:headEnd/>
            <a:tailEnd/>
          </a:ln>
          <a:effectLst/>
        </p:spPr>
        <p:txBody>
          <a:bodyPr vert="horz" wrap="square" lIns="89190" tIns="44596" rIns="89190" bIns="44596" numCol="1" anchor="b" anchorCtr="0" compatLnSpc="1">
            <a:prstTxWarp prst="textNoShape">
              <a:avLst/>
            </a:prstTxWarp>
          </a:bodyPr>
          <a:lstStyle>
            <a:lvl1pPr algn="r" defTabSz="891832">
              <a:defRPr sz="1100"/>
            </a:lvl1pPr>
          </a:lstStyle>
          <a:p>
            <a:pPr>
              <a:defRPr/>
            </a:pPr>
            <a:fld id="{1246F749-E387-4816-891E-3E773433EFFB}" type="slidenum">
              <a:rPr lang="en-US"/>
              <a:pPr>
                <a:defRPr/>
              </a:pPr>
              <a:t>‹#›</a:t>
            </a:fld>
            <a:endParaRPr lang="en-US"/>
          </a:p>
        </p:txBody>
      </p:sp>
    </p:spTree>
    <p:extLst>
      <p:ext uri="{BB962C8B-B14F-4D97-AF65-F5344CB8AC3E}">
        <p14:creationId xmlns:p14="http://schemas.microsoft.com/office/powerpoint/2010/main" val="28584533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1" y="1"/>
            <a:ext cx="2945474" cy="493713"/>
          </a:xfrm>
          <a:prstGeom prst="rect">
            <a:avLst/>
          </a:prstGeom>
          <a:noFill/>
          <a:ln w="9525">
            <a:noFill/>
            <a:miter lim="800000"/>
            <a:headEnd/>
            <a:tailEnd/>
          </a:ln>
          <a:effectLst/>
        </p:spPr>
        <p:txBody>
          <a:bodyPr vert="horz" wrap="square" lIns="89190" tIns="44596" rIns="89190" bIns="44596" numCol="1" anchor="t" anchorCtr="0" compatLnSpc="1">
            <a:prstTxWarp prst="textNoShape">
              <a:avLst/>
            </a:prstTxWarp>
          </a:bodyPr>
          <a:lstStyle>
            <a:lvl1pPr defTabSz="891832">
              <a:defRPr sz="1100"/>
            </a:lvl1pPr>
          </a:lstStyle>
          <a:p>
            <a:pPr>
              <a:defRPr/>
            </a:pPr>
            <a:endParaRPr lang="en-US"/>
          </a:p>
        </p:txBody>
      </p:sp>
      <p:sp>
        <p:nvSpPr>
          <p:cNvPr id="12291" name="Rectangle 3"/>
          <p:cNvSpPr>
            <a:spLocks noGrp="1" noChangeArrowheads="1"/>
          </p:cNvSpPr>
          <p:nvPr>
            <p:ph type="dt" idx="1"/>
          </p:nvPr>
        </p:nvSpPr>
        <p:spPr bwMode="auto">
          <a:xfrm>
            <a:off x="3849981" y="1"/>
            <a:ext cx="2946584" cy="493713"/>
          </a:xfrm>
          <a:prstGeom prst="rect">
            <a:avLst/>
          </a:prstGeom>
          <a:noFill/>
          <a:ln w="9525">
            <a:noFill/>
            <a:miter lim="800000"/>
            <a:headEnd/>
            <a:tailEnd/>
          </a:ln>
          <a:effectLst/>
        </p:spPr>
        <p:txBody>
          <a:bodyPr vert="horz" wrap="square" lIns="89190" tIns="44596" rIns="89190" bIns="44596" numCol="1" anchor="t" anchorCtr="0" compatLnSpc="1">
            <a:prstTxWarp prst="textNoShape">
              <a:avLst/>
            </a:prstTxWarp>
          </a:bodyPr>
          <a:lstStyle>
            <a:lvl1pPr algn="r" defTabSz="891832">
              <a:defRPr sz="1100"/>
            </a:lvl1pPr>
          </a:lstStyle>
          <a:p>
            <a:pPr>
              <a:defRPr/>
            </a:pPr>
            <a:endParaRPr lang="en-US"/>
          </a:p>
        </p:txBody>
      </p:sp>
      <p:sp>
        <p:nvSpPr>
          <p:cNvPr id="20484" name="Rectangle 4"/>
          <p:cNvSpPr>
            <a:spLocks noGrp="1" noRot="1" noChangeAspect="1" noChangeArrowheads="1" noTextEdit="1"/>
          </p:cNvSpPr>
          <p:nvPr>
            <p:ph type="sldImg" idx="2"/>
          </p:nvPr>
        </p:nvSpPr>
        <p:spPr bwMode="auto">
          <a:xfrm>
            <a:off x="928688" y="739775"/>
            <a:ext cx="4940300" cy="3705225"/>
          </a:xfrm>
          <a:prstGeom prst="rect">
            <a:avLst/>
          </a:prstGeom>
          <a:noFill/>
          <a:ln w="9525">
            <a:solidFill>
              <a:srgbClr val="000000"/>
            </a:solidFill>
            <a:miter lim="800000"/>
            <a:headEnd/>
            <a:tailEnd/>
          </a:ln>
        </p:spPr>
      </p:sp>
      <p:sp>
        <p:nvSpPr>
          <p:cNvPr id="12293" name="Rectangle 5"/>
          <p:cNvSpPr>
            <a:spLocks noGrp="1" noChangeArrowheads="1"/>
          </p:cNvSpPr>
          <p:nvPr>
            <p:ph type="body" sz="quarter" idx="3"/>
          </p:nvPr>
        </p:nvSpPr>
        <p:spPr bwMode="auto">
          <a:xfrm>
            <a:off x="679213" y="4690269"/>
            <a:ext cx="5439250" cy="4443413"/>
          </a:xfrm>
          <a:prstGeom prst="rect">
            <a:avLst/>
          </a:prstGeom>
          <a:noFill/>
          <a:ln w="9525">
            <a:noFill/>
            <a:miter lim="800000"/>
            <a:headEnd/>
            <a:tailEnd/>
          </a:ln>
          <a:effectLst/>
        </p:spPr>
        <p:txBody>
          <a:bodyPr vert="horz" wrap="square" lIns="89190" tIns="44596" rIns="89190" bIns="44596" numCol="1" anchor="t" anchorCtr="0" compatLnSpc="1">
            <a:prstTxWarp prst="textNoShape">
              <a:avLst/>
            </a:prstTxWarp>
          </a:bodyPr>
          <a:lstStyle/>
          <a:p>
            <a:pPr lvl="0"/>
            <a:r>
              <a:rPr lang="en-US" noProof="0"/>
              <a:t>Cliquez pour modifier les styles du texte du masque</a:t>
            </a:r>
          </a:p>
          <a:p>
            <a:pPr lvl="1"/>
            <a:r>
              <a:rPr lang="en-US" noProof="0"/>
              <a:t>Deuxième niveau</a:t>
            </a:r>
          </a:p>
          <a:p>
            <a:pPr lvl="2"/>
            <a:r>
              <a:rPr lang="en-US" noProof="0"/>
              <a:t>Troisième niveau</a:t>
            </a:r>
          </a:p>
          <a:p>
            <a:pPr lvl="3"/>
            <a:r>
              <a:rPr lang="en-US" noProof="0"/>
              <a:t>Quatrième niveau</a:t>
            </a:r>
          </a:p>
          <a:p>
            <a:pPr lvl="4"/>
            <a:r>
              <a:rPr lang="en-US" noProof="0"/>
              <a:t>Cinquième niveau</a:t>
            </a:r>
          </a:p>
        </p:txBody>
      </p:sp>
      <p:sp>
        <p:nvSpPr>
          <p:cNvPr id="12294" name="Rectangle 6"/>
          <p:cNvSpPr>
            <a:spLocks noGrp="1" noChangeArrowheads="1"/>
          </p:cNvSpPr>
          <p:nvPr>
            <p:ph type="ftr" sz="quarter" idx="4"/>
          </p:nvPr>
        </p:nvSpPr>
        <p:spPr bwMode="auto">
          <a:xfrm>
            <a:off x="1" y="9380539"/>
            <a:ext cx="2945474" cy="491428"/>
          </a:xfrm>
          <a:prstGeom prst="rect">
            <a:avLst/>
          </a:prstGeom>
          <a:noFill/>
          <a:ln w="9525">
            <a:noFill/>
            <a:miter lim="800000"/>
            <a:headEnd/>
            <a:tailEnd/>
          </a:ln>
          <a:effectLst/>
        </p:spPr>
        <p:txBody>
          <a:bodyPr vert="horz" wrap="square" lIns="89190" tIns="44596" rIns="89190" bIns="44596" numCol="1" anchor="b" anchorCtr="0" compatLnSpc="1">
            <a:prstTxWarp prst="textNoShape">
              <a:avLst/>
            </a:prstTxWarp>
          </a:bodyPr>
          <a:lstStyle>
            <a:lvl1pPr defTabSz="891832">
              <a:defRPr sz="1100"/>
            </a:lvl1pPr>
          </a:lstStyle>
          <a:p>
            <a:pPr>
              <a:defRPr/>
            </a:pPr>
            <a:endParaRPr lang="en-US"/>
          </a:p>
        </p:txBody>
      </p:sp>
      <p:sp>
        <p:nvSpPr>
          <p:cNvPr id="12295" name="Rectangle 7"/>
          <p:cNvSpPr>
            <a:spLocks noGrp="1" noChangeArrowheads="1"/>
          </p:cNvSpPr>
          <p:nvPr>
            <p:ph type="sldNum" sz="quarter" idx="5"/>
          </p:nvPr>
        </p:nvSpPr>
        <p:spPr bwMode="auto">
          <a:xfrm>
            <a:off x="3849981" y="9380539"/>
            <a:ext cx="2946584" cy="491428"/>
          </a:xfrm>
          <a:prstGeom prst="rect">
            <a:avLst/>
          </a:prstGeom>
          <a:noFill/>
          <a:ln w="9525">
            <a:noFill/>
            <a:miter lim="800000"/>
            <a:headEnd/>
            <a:tailEnd/>
          </a:ln>
          <a:effectLst/>
        </p:spPr>
        <p:txBody>
          <a:bodyPr vert="horz" wrap="square" lIns="89190" tIns="44596" rIns="89190" bIns="44596" numCol="1" anchor="b" anchorCtr="0" compatLnSpc="1">
            <a:prstTxWarp prst="textNoShape">
              <a:avLst/>
            </a:prstTxWarp>
          </a:bodyPr>
          <a:lstStyle>
            <a:lvl1pPr algn="r" defTabSz="891832">
              <a:defRPr sz="1100"/>
            </a:lvl1pPr>
          </a:lstStyle>
          <a:p>
            <a:pPr>
              <a:defRPr/>
            </a:pPr>
            <a:fld id="{7BC9E7E9-748B-4EC5-9AF8-547065F496C0}" type="slidenum">
              <a:rPr lang="en-US"/>
              <a:pPr>
                <a:defRPr/>
              </a:pPr>
              <a:t>‹#›</a:t>
            </a:fld>
            <a:endParaRPr lang="en-US"/>
          </a:p>
        </p:txBody>
      </p:sp>
    </p:spTree>
    <p:extLst>
      <p:ext uri="{BB962C8B-B14F-4D97-AF65-F5344CB8AC3E}">
        <p14:creationId xmlns:p14="http://schemas.microsoft.com/office/powerpoint/2010/main" val="9757954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dirty="0"/>
              <a:t>Small WP.</a:t>
            </a:r>
          </a:p>
          <a:p>
            <a:r>
              <a:rPr lang="es-ES" dirty="0"/>
              <a:t>A </a:t>
            </a:r>
            <a:r>
              <a:rPr lang="es-ES" dirty="0" err="1"/>
              <a:t>few</a:t>
            </a:r>
            <a:r>
              <a:rPr lang="es-ES" dirty="0"/>
              <a:t> </a:t>
            </a:r>
            <a:r>
              <a:rPr lang="es-ES" dirty="0" err="1"/>
              <a:t>targeted</a:t>
            </a:r>
            <a:r>
              <a:rPr lang="es-ES" dirty="0"/>
              <a:t> </a:t>
            </a:r>
            <a:r>
              <a:rPr lang="es-ES" dirty="0" err="1"/>
              <a:t>action</a:t>
            </a:r>
            <a:r>
              <a:rPr lang="es-ES" dirty="0"/>
              <a:t> </a:t>
            </a:r>
            <a:r>
              <a:rPr lang="es-ES" dirty="0" err="1"/>
              <a:t>to</a:t>
            </a:r>
            <a:r>
              <a:rPr lang="es-ES" dirty="0"/>
              <a:t> </a:t>
            </a:r>
            <a:r>
              <a:rPr lang="es-ES" dirty="0" err="1"/>
              <a:t>establish</a:t>
            </a:r>
            <a:r>
              <a:rPr lang="es-ES" dirty="0"/>
              <a:t> </a:t>
            </a:r>
            <a:r>
              <a:rPr lang="es-ES" dirty="0" err="1"/>
              <a:t>the</a:t>
            </a:r>
            <a:r>
              <a:rPr lang="es-ES" dirty="0"/>
              <a:t> Project </a:t>
            </a:r>
            <a:r>
              <a:rPr lang="es-ES" dirty="0" err="1"/>
              <a:t>identity</a:t>
            </a:r>
            <a:r>
              <a:rPr lang="es-ES" dirty="0"/>
              <a:t> and </a:t>
            </a:r>
            <a:r>
              <a:rPr lang="es-ES" dirty="0" err="1"/>
              <a:t>some</a:t>
            </a:r>
            <a:r>
              <a:rPr lang="es-ES" dirty="0"/>
              <a:t> REGULAR </a:t>
            </a:r>
            <a:r>
              <a:rPr lang="es-ES" dirty="0" err="1"/>
              <a:t>events</a:t>
            </a:r>
            <a:r>
              <a:rPr lang="es-ES" dirty="0"/>
              <a:t> </a:t>
            </a:r>
            <a:r>
              <a:rPr lang="es-ES" dirty="0" err="1"/>
              <a:t>to</a:t>
            </a:r>
            <a:r>
              <a:rPr lang="es-ES" dirty="0"/>
              <a:t> </a:t>
            </a:r>
            <a:r>
              <a:rPr lang="es-ES" dirty="0" err="1"/>
              <a:t>ensure</a:t>
            </a:r>
            <a:r>
              <a:rPr lang="es-ES" dirty="0"/>
              <a:t> </a:t>
            </a:r>
            <a:r>
              <a:rPr lang="es-ES" dirty="0" err="1"/>
              <a:t>the</a:t>
            </a:r>
            <a:r>
              <a:rPr lang="es-ES" dirty="0"/>
              <a:t> </a:t>
            </a:r>
            <a:r>
              <a:rPr lang="es-ES" dirty="0" err="1"/>
              <a:t>creation</a:t>
            </a:r>
            <a:r>
              <a:rPr lang="es-ES" dirty="0"/>
              <a:t> </a:t>
            </a:r>
            <a:r>
              <a:rPr lang="es-ES" dirty="0" err="1"/>
              <a:t>of</a:t>
            </a:r>
            <a:r>
              <a:rPr lang="es-ES" dirty="0"/>
              <a:t> a </a:t>
            </a:r>
            <a:r>
              <a:rPr lang="es-ES" dirty="0" err="1"/>
              <a:t>community</a:t>
            </a:r>
            <a:r>
              <a:rPr lang="es-ES" dirty="0"/>
              <a:t> </a:t>
            </a:r>
            <a:r>
              <a:rPr lang="es-ES" dirty="0" err="1"/>
              <a:t>which</a:t>
            </a:r>
            <a:r>
              <a:rPr lang="es-ES" dirty="0"/>
              <a:t> </a:t>
            </a:r>
            <a:r>
              <a:rPr lang="es-ES" dirty="0" err="1"/>
              <a:t>is</a:t>
            </a:r>
            <a:r>
              <a:rPr lang="es-ES" dirty="0"/>
              <a:t> </a:t>
            </a:r>
            <a:r>
              <a:rPr lang="es-ES" dirty="0" err="1"/>
              <a:t>constantly</a:t>
            </a:r>
            <a:r>
              <a:rPr lang="es-ES" dirty="0"/>
              <a:t> </a:t>
            </a:r>
            <a:r>
              <a:rPr lang="es-ES" dirty="0" err="1"/>
              <a:t>growing</a:t>
            </a:r>
            <a:r>
              <a:rPr lang="es-ES" dirty="0"/>
              <a:t> (more </a:t>
            </a:r>
            <a:r>
              <a:rPr lang="es-ES" dirty="0" err="1"/>
              <a:t>an</a:t>
            </a:r>
            <a:r>
              <a:rPr lang="es-ES" dirty="0"/>
              <a:t> </a:t>
            </a:r>
            <a:r>
              <a:rPr lang="es-ES" dirty="0" err="1"/>
              <a:t>dmore</a:t>
            </a:r>
            <a:r>
              <a:rPr lang="es-ES" dirty="0"/>
              <a:t> </a:t>
            </a:r>
            <a:r>
              <a:rPr lang="es-ES" dirty="0" err="1"/>
              <a:t>graduates</a:t>
            </a:r>
            <a:r>
              <a:rPr lang="es-ES" dirty="0"/>
              <a:t>…)</a:t>
            </a:r>
          </a:p>
          <a:p>
            <a:r>
              <a:rPr lang="es-ES" dirty="0" err="1"/>
              <a:t>Some</a:t>
            </a:r>
            <a:r>
              <a:rPr lang="es-ES" dirty="0"/>
              <a:t> </a:t>
            </a:r>
            <a:r>
              <a:rPr lang="es-ES" dirty="0" err="1"/>
              <a:t>Conferences</a:t>
            </a:r>
            <a:r>
              <a:rPr lang="es-ES" dirty="0"/>
              <a:t> </a:t>
            </a:r>
            <a:r>
              <a:rPr lang="es-ES" dirty="0" err="1"/>
              <a:t>like</a:t>
            </a:r>
            <a:r>
              <a:rPr lang="es-ES" dirty="0"/>
              <a:t> NESTet are happening </a:t>
            </a:r>
            <a:r>
              <a:rPr lang="es-ES" dirty="0" err="1"/>
              <a:t>every</a:t>
            </a:r>
            <a:r>
              <a:rPr lang="es-ES" dirty="0"/>
              <a:t> 2 </a:t>
            </a:r>
            <a:r>
              <a:rPr lang="es-ES" dirty="0" err="1"/>
              <a:t>years</a:t>
            </a:r>
            <a:r>
              <a:rPr lang="es-ES" dirty="0"/>
              <a:t> so </a:t>
            </a:r>
            <a:r>
              <a:rPr lang="es-ES" dirty="0" err="1"/>
              <a:t>they</a:t>
            </a:r>
            <a:r>
              <a:rPr lang="es-ES" dirty="0"/>
              <a:t> are Good </a:t>
            </a:r>
            <a:r>
              <a:rPr lang="es-ES" dirty="0" err="1"/>
              <a:t>opportunities</a:t>
            </a:r>
            <a:endParaRPr lang="es-ES"/>
          </a:p>
          <a:p>
            <a:endParaRPr lang="es-ES"/>
          </a:p>
          <a:p>
            <a:endParaRPr lang="es-ES" dirty="0"/>
          </a:p>
        </p:txBody>
      </p:sp>
      <p:sp>
        <p:nvSpPr>
          <p:cNvPr id="4" name="Slide Number Placeholder 3"/>
          <p:cNvSpPr>
            <a:spLocks noGrp="1"/>
          </p:cNvSpPr>
          <p:nvPr>
            <p:ph type="sldNum" sz="quarter" idx="5"/>
          </p:nvPr>
        </p:nvSpPr>
        <p:spPr/>
        <p:txBody>
          <a:bodyPr/>
          <a:lstStyle/>
          <a:p>
            <a:pPr>
              <a:defRPr/>
            </a:pPr>
            <a:fld id="{7BC9E7E9-748B-4EC5-9AF8-547065F496C0}" type="slidenum">
              <a:rPr lang="en-US" smtClean="0"/>
              <a:pPr>
                <a:defRPr/>
              </a:pPr>
              <a:t>8</a:t>
            </a:fld>
            <a:endParaRPr lang="en-US"/>
          </a:p>
        </p:txBody>
      </p:sp>
    </p:spTree>
    <p:extLst>
      <p:ext uri="{BB962C8B-B14F-4D97-AF65-F5344CB8AC3E}">
        <p14:creationId xmlns:p14="http://schemas.microsoft.com/office/powerpoint/2010/main" val="41918893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 dirty="0"/>
          </a:p>
          <a:p>
            <a:endParaRPr lang="es-ES" dirty="0"/>
          </a:p>
        </p:txBody>
      </p:sp>
      <p:sp>
        <p:nvSpPr>
          <p:cNvPr id="4" name="Slide Number Placeholder 3"/>
          <p:cNvSpPr>
            <a:spLocks noGrp="1"/>
          </p:cNvSpPr>
          <p:nvPr>
            <p:ph type="sldNum" sz="quarter" idx="5"/>
          </p:nvPr>
        </p:nvSpPr>
        <p:spPr/>
        <p:txBody>
          <a:bodyPr/>
          <a:lstStyle/>
          <a:p>
            <a:pPr>
              <a:defRPr/>
            </a:pPr>
            <a:fld id="{7BC9E7E9-748B-4EC5-9AF8-547065F496C0}" type="slidenum">
              <a:rPr lang="en-US" smtClean="0"/>
              <a:pPr>
                <a:defRPr/>
              </a:pPr>
              <a:t>14</a:t>
            </a:fld>
            <a:endParaRPr lang="en-US"/>
          </a:p>
        </p:txBody>
      </p:sp>
    </p:spTree>
    <p:extLst>
      <p:ext uri="{BB962C8B-B14F-4D97-AF65-F5344CB8AC3E}">
        <p14:creationId xmlns:p14="http://schemas.microsoft.com/office/powerpoint/2010/main" val="419188939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C59B3085-7E27-49FC-95DB-B070B71EE73F}"/>
              </a:ext>
            </a:extLst>
          </p:cNvPr>
          <p:cNvPicPr>
            <a:picLocks noChangeAspect="1"/>
          </p:cNvPicPr>
          <p:nvPr userDrawn="1"/>
        </p:nvPicPr>
        <p:blipFill rotWithShape="1">
          <a:blip r:embed="rId3">
            <a:alphaModFix amt="13000"/>
          </a:blip>
          <a:srcRect l="4834" t="8967" r="4073" b="7561"/>
          <a:stretch/>
        </p:blipFill>
        <p:spPr>
          <a:xfrm>
            <a:off x="1858143" y="2525522"/>
            <a:ext cx="5427712" cy="4332478"/>
          </a:xfrm>
          <a:prstGeom prst="rect">
            <a:avLst/>
          </a:prstGeom>
        </p:spPr>
      </p:pic>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sl-SI"/>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sl-SI"/>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lgn="r">
              <a:defRPr sz="1400">
                <a:solidFill>
                  <a:schemeClr val="bg1">
                    <a:lumMod val="50000"/>
                  </a:schemeClr>
                </a:solidFill>
              </a:defRPr>
            </a:lvl1pPr>
          </a:lstStyle>
          <a:p>
            <a:fld id="{F55BA191-9A7D-4736-AA46-F8BA6841498B}" type="slidenum">
              <a:rPr lang="sl-SI" smtClean="0"/>
              <a:pPr/>
              <a:t>‹#›</a:t>
            </a:fld>
            <a:endParaRPr lang="sl-SI" dirty="0"/>
          </a:p>
        </p:txBody>
      </p:sp>
      <p:pic>
        <p:nvPicPr>
          <p:cNvPr id="11" name="Picture 10" descr="A picture containing light&#10;&#10;Description automatically generated">
            <a:extLst>
              <a:ext uri="{FF2B5EF4-FFF2-40B4-BE49-F238E27FC236}">
                <a16:creationId xmlns:a16="http://schemas.microsoft.com/office/drawing/2014/main" id="{F1994172-F5FD-42EB-9C52-BEC3041C39FB}"/>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312002" y="395097"/>
            <a:ext cx="4519995" cy="1592453"/>
          </a:xfrm>
          <a:prstGeom prst="rect">
            <a:avLst/>
          </a:prstGeom>
        </p:spPr>
      </p:pic>
      <p:sp>
        <p:nvSpPr>
          <p:cNvPr id="12" name="Date Placeholder 3">
            <a:extLst>
              <a:ext uri="{FF2B5EF4-FFF2-40B4-BE49-F238E27FC236}">
                <a16:creationId xmlns:a16="http://schemas.microsoft.com/office/drawing/2014/main" id="{F22AB474-D897-47DD-AA5E-863EF5759374}"/>
              </a:ext>
            </a:extLst>
          </p:cNvPr>
          <p:cNvSpPr>
            <a:spLocks noGrp="1"/>
          </p:cNvSpPr>
          <p:nvPr>
            <p:ph type="dt" sz="half" idx="10"/>
          </p:nvPr>
        </p:nvSpPr>
        <p:spPr>
          <a:xfrm>
            <a:off x="457200" y="6356350"/>
            <a:ext cx="2133600" cy="365125"/>
          </a:xfrm>
          <a:prstGeom prst="rect">
            <a:avLst/>
          </a:prstGeom>
        </p:spPr>
        <p:txBody>
          <a:bodyPr/>
          <a:lstStyle>
            <a:lvl1pPr algn="l">
              <a:defRPr sz="1400">
                <a:solidFill>
                  <a:schemeClr val="bg1">
                    <a:lumMod val="50000"/>
                  </a:schemeClr>
                </a:solidFill>
              </a:defRPr>
            </a:lvl1pPr>
          </a:lstStyle>
          <a:p>
            <a:r>
              <a:rPr lang="de-DE" dirty="0"/>
              <a:t>DATE</a:t>
            </a:r>
            <a:endParaRPr lang="sl-SI" dirty="0"/>
          </a:p>
        </p:txBody>
      </p:sp>
      <p:sp>
        <p:nvSpPr>
          <p:cNvPr id="13" name="Footer Placeholder 4">
            <a:extLst>
              <a:ext uri="{FF2B5EF4-FFF2-40B4-BE49-F238E27FC236}">
                <a16:creationId xmlns:a16="http://schemas.microsoft.com/office/drawing/2014/main" id="{D327D510-BF04-42DF-84BA-E88B6B09970A}"/>
              </a:ext>
            </a:extLst>
          </p:cNvPr>
          <p:cNvSpPr>
            <a:spLocks noGrp="1"/>
          </p:cNvSpPr>
          <p:nvPr>
            <p:ph type="ftr" sz="quarter" idx="11"/>
          </p:nvPr>
        </p:nvSpPr>
        <p:spPr>
          <a:xfrm>
            <a:off x="3124200" y="6356350"/>
            <a:ext cx="2895600" cy="365125"/>
          </a:xfrm>
          <a:prstGeom prst="rect">
            <a:avLst/>
          </a:prstGeom>
        </p:spPr>
        <p:txBody>
          <a:bodyPr/>
          <a:lstStyle>
            <a:lvl1pPr algn="ctr">
              <a:defRPr sz="1400">
                <a:solidFill>
                  <a:schemeClr val="bg1">
                    <a:lumMod val="50000"/>
                  </a:schemeClr>
                </a:solidFill>
              </a:defRPr>
            </a:lvl1pPr>
          </a:lstStyle>
          <a:p>
            <a:r>
              <a:rPr lang="en-US" dirty="0"/>
              <a:t>TOPIC</a:t>
            </a:r>
            <a:endParaRPr lang="sl-SI" dirty="0"/>
          </a:p>
        </p:txBody>
      </p:sp>
    </p:spTree>
    <p:custDataLst>
      <p:tags r:id="rId1"/>
    </p:custDataLst>
    <p:extLst>
      <p:ext uri="{BB962C8B-B14F-4D97-AF65-F5344CB8AC3E}">
        <p14:creationId xmlns:p14="http://schemas.microsoft.com/office/powerpoint/2010/main" val="1652481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8" name="Date Placeholder 3"/>
          <p:cNvSpPr>
            <a:spLocks noGrp="1"/>
          </p:cNvSpPr>
          <p:nvPr>
            <p:ph type="dt" sz="half" idx="10"/>
          </p:nvPr>
        </p:nvSpPr>
        <p:spPr>
          <a:xfrm>
            <a:off x="457200" y="6356350"/>
            <a:ext cx="2133600" cy="365125"/>
          </a:xfrm>
          <a:prstGeom prst="rect">
            <a:avLst/>
          </a:prstGeom>
        </p:spPr>
        <p:txBody>
          <a:bodyPr/>
          <a:lstStyle>
            <a:lvl1pPr algn="l">
              <a:defRPr sz="1400">
                <a:solidFill>
                  <a:schemeClr val="bg1">
                    <a:lumMod val="50000"/>
                  </a:schemeClr>
                </a:solidFill>
              </a:defRPr>
            </a:lvl1pPr>
          </a:lstStyle>
          <a:p>
            <a:r>
              <a:rPr lang="de-DE" dirty="0"/>
              <a:t>DATE</a:t>
            </a:r>
            <a:endParaRPr lang="sl-SI" dirty="0"/>
          </a:p>
        </p:txBody>
      </p:sp>
      <p:sp>
        <p:nvSpPr>
          <p:cNvPr id="9" name="Footer Placeholder 4"/>
          <p:cNvSpPr>
            <a:spLocks noGrp="1"/>
          </p:cNvSpPr>
          <p:nvPr>
            <p:ph type="ftr" sz="quarter" idx="11"/>
          </p:nvPr>
        </p:nvSpPr>
        <p:spPr>
          <a:xfrm>
            <a:off x="3124200" y="6356350"/>
            <a:ext cx="2895600" cy="365125"/>
          </a:xfrm>
          <a:prstGeom prst="rect">
            <a:avLst/>
          </a:prstGeom>
        </p:spPr>
        <p:txBody>
          <a:bodyPr/>
          <a:lstStyle>
            <a:lvl1pPr algn="ctr">
              <a:defRPr sz="1400">
                <a:solidFill>
                  <a:schemeClr val="bg1">
                    <a:lumMod val="50000"/>
                  </a:schemeClr>
                </a:solidFill>
              </a:defRPr>
            </a:lvl1pPr>
          </a:lstStyle>
          <a:p>
            <a:r>
              <a:rPr lang="en-US" dirty="0"/>
              <a:t>TOPIC</a:t>
            </a:r>
            <a:endParaRPr lang="sl-SI" dirty="0"/>
          </a:p>
        </p:txBody>
      </p:sp>
      <p:sp>
        <p:nvSpPr>
          <p:cNvPr id="10" name="Slide Number Placeholder 5"/>
          <p:cNvSpPr>
            <a:spLocks noGrp="1"/>
          </p:cNvSpPr>
          <p:nvPr>
            <p:ph type="sldNum" sz="quarter" idx="12"/>
          </p:nvPr>
        </p:nvSpPr>
        <p:spPr>
          <a:xfrm>
            <a:off x="6553200" y="6356350"/>
            <a:ext cx="2133600" cy="365125"/>
          </a:xfrm>
          <a:prstGeom prst="rect">
            <a:avLst/>
          </a:prstGeom>
        </p:spPr>
        <p:txBody>
          <a:bodyPr/>
          <a:lstStyle>
            <a:lvl1pPr algn="r">
              <a:defRPr sz="1400">
                <a:solidFill>
                  <a:schemeClr val="bg1">
                    <a:lumMod val="50000"/>
                  </a:schemeClr>
                </a:solidFill>
              </a:defRPr>
            </a:lvl1pPr>
          </a:lstStyle>
          <a:p>
            <a:fld id="{F55BA191-9A7D-4736-AA46-F8BA6841498B}" type="slidenum">
              <a:rPr lang="sl-SI" smtClean="0"/>
              <a:pPr/>
              <a:t>‹#›</a:t>
            </a:fld>
            <a:endParaRPr lang="sl-SI" dirty="0"/>
          </a:p>
        </p:txBody>
      </p:sp>
      <p:pic>
        <p:nvPicPr>
          <p:cNvPr id="11" name="Picture 10" descr="A picture containing light&#10;&#10;Description automatically generated">
            <a:extLst>
              <a:ext uri="{FF2B5EF4-FFF2-40B4-BE49-F238E27FC236}">
                <a16:creationId xmlns:a16="http://schemas.microsoft.com/office/drawing/2014/main" id="{884B2042-DA0E-4E2B-BBC5-ECCBF319BB1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23161" y="97310"/>
            <a:ext cx="1368712" cy="482215"/>
          </a:xfrm>
          <a:prstGeom prst="rect">
            <a:avLst/>
          </a:prstGeom>
        </p:spPr>
      </p:pic>
    </p:spTree>
    <p:custDataLst>
      <p:tags r:id="rId1"/>
    </p:custDataLst>
    <p:extLst>
      <p:ext uri="{BB962C8B-B14F-4D97-AF65-F5344CB8AC3E}">
        <p14:creationId xmlns:p14="http://schemas.microsoft.com/office/powerpoint/2010/main" val="200912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sl-SI"/>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8" name="Date Placeholder 3"/>
          <p:cNvSpPr>
            <a:spLocks noGrp="1"/>
          </p:cNvSpPr>
          <p:nvPr>
            <p:ph type="dt" sz="half" idx="10"/>
          </p:nvPr>
        </p:nvSpPr>
        <p:spPr>
          <a:xfrm>
            <a:off x="457200" y="6356350"/>
            <a:ext cx="2133600" cy="365125"/>
          </a:xfrm>
          <a:prstGeom prst="rect">
            <a:avLst/>
          </a:prstGeom>
        </p:spPr>
        <p:txBody>
          <a:bodyPr/>
          <a:lstStyle>
            <a:lvl1pPr algn="l">
              <a:defRPr sz="1400">
                <a:solidFill>
                  <a:schemeClr val="bg1">
                    <a:lumMod val="50000"/>
                  </a:schemeClr>
                </a:solidFill>
              </a:defRPr>
            </a:lvl1pPr>
          </a:lstStyle>
          <a:p>
            <a:r>
              <a:rPr lang="de-DE" dirty="0"/>
              <a:t>DATE</a:t>
            </a:r>
            <a:endParaRPr lang="sl-SI" dirty="0"/>
          </a:p>
        </p:txBody>
      </p:sp>
      <p:sp>
        <p:nvSpPr>
          <p:cNvPr id="9" name="Footer Placeholder 4"/>
          <p:cNvSpPr>
            <a:spLocks noGrp="1"/>
          </p:cNvSpPr>
          <p:nvPr>
            <p:ph type="ftr" sz="quarter" idx="11"/>
          </p:nvPr>
        </p:nvSpPr>
        <p:spPr>
          <a:xfrm>
            <a:off x="3124200" y="6356350"/>
            <a:ext cx="2895600" cy="365125"/>
          </a:xfrm>
          <a:prstGeom prst="rect">
            <a:avLst/>
          </a:prstGeom>
        </p:spPr>
        <p:txBody>
          <a:bodyPr/>
          <a:lstStyle>
            <a:lvl1pPr algn="ctr">
              <a:defRPr sz="1400">
                <a:solidFill>
                  <a:schemeClr val="bg1">
                    <a:lumMod val="50000"/>
                  </a:schemeClr>
                </a:solidFill>
              </a:defRPr>
            </a:lvl1pPr>
          </a:lstStyle>
          <a:p>
            <a:r>
              <a:rPr lang="en-US" dirty="0"/>
              <a:t>TOPIC</a:t>
            </a:r>
            <a:endParaRPr lang="sl-SI" dirty="0"/>
          </a:p>
        </p:txBody>
      </p:sp>
      <p:sp>
        <p:nvSpPr>
          <p:cNvPr id="10" name="Slide Number Placeholder 5"/>
          <p:cNvSpPr>
            <a:spLocks noGrp="1"/>
          </p:cNvSpPr>
          <p:nvPr>
            <p:ph type="sldNum" sz="quarter" idx="12"/>
          </p:nvPr>
        </p:nvSpPr>
        <p:spPr>
          <a:xfrm>
            <a:off x="6553200" y="6356350"/>
            <a:ext cx="2133600" cy="365125"/>
          </a:xfrm>
          <a:prstGeom prst="rect">
            <a:avLst/>
          </a:prstGeom>
        </p:spPr>
        <p:txBody>
          <a:bodyPr/>
          <a:lstStyle>
            <a:lvl1pPr algn="r">
              <a:defRPr sz="1400">
                <a:solidFill>
                  <a:schemeClr val="bg1">
                    <a:lumMod val="50000"/>
                  </a:schemeClr>
                </a:solidFill>
              </a:defRPr>
            </a:lvl1pPr>
          </a:lstStyle>
          <a:p>
            <a:fld id="{F55BA191-9A7D-4736-AA46-F8BA6841498B}" type="slidenum">
              <a:rPr lang="sl-SI" smtClean="0"/>
              <a:pPr/>
              <a:t>‹#›</a:t>
            </a:fld>
            <a:endParaRPr lang="sl-SI" dirty="0"/>
          </a:p>
        </p:txBody>
      </p:sp>
      <p:pic>
        <p:nvPicPr>
          <p:cNvPr id="11" name="Picture 10" descr="A picture containing light&#10;&#10;Description automatically generated">
            <a:extLst>
              <a:ext uri="{FF2B5EF4-FFF2-40B4-BE49-F238E27FC236}">
                <a16:creationId xmlns:a16="http://schemas.microsoft.com/office/drawing/2014/main" id="{6AD32153-3394-40A5-9D39-797C1531F9E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23161" y="97310"/>
            <a:ext cx="1368712" cy="482215"/>
          </a:xfrm>
          <a:prstGeom prst="rect">
            <a:avLst/>
          </a:prstGeom>
        </p:spPr>
      </p:pic>
    </p:spTree>
    <p:custDataLst>
      <p:tags r:id="rId1"/>
    </p:custDataLst>
    <p:extLst>
      <p:ext uri="{BB962C8B-B14F-4D97-AF65-F5344CB8AC3E}">
        <p14:creationId xmlns:p14="http://schemas.microsoft.com/office/powerpoint/2010/main" val="11996937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lgn="l">
              <a:defRPr sz="1400">
                <a:solidFill>
                  <a:schemeClr val="bg1">
                    <a:lumMod val="50000"/>
                  </a:schemeClr>
                </a:solidFill>
              </a:defRPr>
            </a:lvl1pPr>
          </a:lstStyle>
          <a:p>
            <a:r>
              <a:rPr lang="de-DE" dirty="0"/>
              <a:t>DATE</a:t>
            </a:r>
            <a:endParaRPr lang="sl-SI"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lgn="ctr">
              <a:defRPr sz="1400">
                <a:solidFill>
                  <a:schemeClr val="bg1">
                    <a:lumMod val="50000"/>
                  </a:schemeClr>
                </a:solidFill>
              </a:defRPr>
            </a:lvl1pPr>
          </a:lstStyle>
          <a:p>
            <a:r>
              <a:rPr lang="en-US" dirty="0"/>
              <a:t>TOPIC</a:t>
            </a:r>
            <a:endParaRPr lang="sl-SI"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lgn="r">
              <a:defRPr sz="1400">
                <a:solidFill>
                  <a:schemeClr val="bg1">
                    <a:lumMod val="50000"/>
                  </a:schemeClr>
                </a:solidFill>
              </a:defRPr>
            </a:lvl1pPr>
          </a:lstStyle>
          <a:p>
            <a:fld id="{F55BA191-9A7D-4736-AA46-F8BA6841498B}" type="slidenum">
              <a:rPr lang="sl-SI" smtClean="0"/>
              <a:pPr/>
              <a:t>‹#›</a:t>
            </a:fld>
            <a:endParaRPr lang="sl-SI" dirty="0"/>
          </a:p>
        </p:txBody>
      </p:sp>
      <p:pic>
        <p:nvPicPr>
          <p:cNvPr id="7" name="Picture 6" descr="A picture containing light&#10;&#10;Description automatically generated">
            <a:extLst>
              <a:ext uri="{FF2B5EF4-FFF2-40B4-BE49-F238E27FC236}">
                <a16:creationId xmlns:a16="http://schemas.microsoft.com/office/drawing/2014/main" id="{16DB9B89-1271-4E5E-B8A1-B92A8634363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23161" y="97310"/>
            <a:ext cx="1368712" cy="482215"/>
          </a:xfrm>
          <a:prstGeom prst="rect">
            <a:avLst/>
          </a:prstGeom>
        </p:spPr>
      </p:pic>
    </p:spTree>
    <p:custDataLst>
      <p:tags r:id="rId1"/>
    </p:custDataLst>
    <p:extLst>
      <p:ext uri="{BB962C8B-B14F-4D97-AF65-F5344CB8AC3E}">
        <p14:creationId xmlns:p14="http://schemas.microsoft.com/office/powerpoint/2010/main" val="16116868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lgn="l">
              <a:defRPr sz="1400">
                <a:solidFill>
                  <a:schemeClr val="bg1">
                    <a:lumMod val="50000"/>
                  </a:schemeClr>
                </a:solidFill>
              </a:defRPr>
            </a:lvl1pPr>
          </a:lstStyle>
          <a:p>
            <a:r>
              <a:rPr lang="de-DE" dirty="0"/>
              <a:t>DATE</a:t>
            </a:r>
            <a:endParaRPr lang="sl-SI"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lgn="ctr">
              <a:defRPr sz="1400">
                <a:solidFill>
                  <a:schemeClr val="bg1">
                    <a:lumMod val="50000"/>
                  </a:schemeClr>
                </a:solidFill>
              </a:defRPr>
            </a:lvl1pPr>
          </a:lstStyle>
          <a:p>
            <a:r>
              <a:rPr lang="en-US" dirty="0"/>
              <a:t>TOPIC</a:t>
            </a:r>
            <a:endParaRPr lang="sl-SI"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lgn="r">
              <a:defRPr sz="1400">
                <a:solidFill>
                  <a:schemeClr val="bg1">
                    <a:lumMod val="50000"/>
                  </a:schemeClr>
                </a:solidFill>
              </a:defRPr>
            </a:lvl1pPr>
          </a:lstStyle>
          <a:p>
            <a:fld id="{F55BA191-9A7D-4736-AA46-F8BA6841498B}" type="slidenum">
              <a:rPr lang="sl-SI" smtClean="0"/>
              <a:pPr/>
              <a:t>‹#›</a:t>
            </a:fld>
            <a:endParaRPr lang="sl-SI" dirty="0"/>
          </a:p>
        </p:txBody>
      </p:sp>
      <p:pic>
        <p:nvPicPr>
          <p:cNvPr id="7" name="Picture 6" descr="A picture containing light&#10;&#10;Description automatically generated">
            <a:extLst>
              <a:ext uri="{FF2B5EF4-FFF2-40B4-BE49-F238E27FC236}">
                <a16:creationId xmlns:a16="http://schemas.microsoft.com/office/drawing/2014/main" id="{5A7CD4E3-1B3D-45A2-A1AD-A2A824B01D5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23161" y="97310"/>
            <a:ext cx="1368712" cy="482215"/>
          </a:xfrm>
          <a:prstGeom prst="rect">
            <a:avLst/>
          </a:prstGeom>
        </p:spPr>
      </p:pic>
    </p:spTree>
    <p:custDataLst>
      <p:tags r:id="rId1"/>
    </p:custDataLst>
    <p:extLst>
      <p:ext uri="{BB962C8B-B14F-4D97-AF65-F5344CB8AC3E}">
        <p14:creationId xmlns:p14="http://schemas.microsoft.com/office/powerpoint/2010/main" val="763072512"/>
      </p:ext>
    </p:extLst>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b="1"/>
            </a:lvl1pPr>
          </a:lstStyle>
          <a:p>
            <a:r>
              <a:rPr lang="en-US" dirty="0"/>
              <a:t>Click to edit Master title style</a:t>
            </a:r>
            <a:endParaRPr lang="sl-SI" dirty="0"/>
          </a:p>
        </p:txBody>
      </p:sp>
      <p:sp>
        <p:nvSpPr>
          <p:cNvPr id="3" name="Content Placeholder 2"/>
          <p:cNvSpPr>
            <a:spLocks noGrp="1"/>
          </p:cNvSpPr>
          <p:nvPr>
            <p:ph idx="1"/>
          </p:nvPr>
        </p:nvSpPr>
        <p:spPr/>
        <p:txBody>
          <a:bodyPr/>
          <a:lstStyle>
            <a:lvl2pPr>
              <a:defRPr>
                <a:solidFill>
                  <a:srgbClr val="0070C0"/>
                </a:solidFill>
              </a:defRPr>
            </a:lvl2pPr>
            <a:lvl3pPr>
              <a:defRPr>
                <a:solidFill>
                  <a:schemeClr val="bg2">
                    <a:lumMod val="25000"/>
                  </a:schemeClr>
                </a:solidFill>
              </a:defRPr>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l-SI" dirty="0"/>
          </a:p>
        </p:txBody>
      </p:sp>
      <p:sp>
        <p:nvSpPr>
          <p:cNvPr id="9" name="Footer Placeholder 4"/>
          <p:cNvSpPr>
            <a:spLocks noGrp="1"/>
          </p:cNvSpPr>
          <p:nvPr>
            <p:ph type="ftr" sz="quarter" idx="11"/>
          </p:nvPr>
        </p:nvSpPr>
        <p:spPr>
          <a:xfrm>
            <a:off x="3124200" y="6356350"/>
            <a:ext cx="2895600" cy="365125"/>
          </a:xfrm>
          <a:prstGeom prst="rect">
            <a:avLst/>
          </a:prstGeom>
        </p:spPr>
        <p:txBody>
          <a:bodyPr/>
          <a:lstStyle>
            <a:lvl1pPr algn="ctr">
              <a:defRPr sz="1400">
                <a:solidFill>
                  <a:schemeClr val="bg1">
                    <a:lumMod val="50000"/>
                  </a:schemeClr>
                </a:solidFill>
              </a:defRPr>
            </a:lvl1pPr>
          </a:lstStyle>
          <a:p>
            <a:endParaRPr lang="sl-SI" dirty="0"/>
          </a:p>
        </p:txBody>
      </p:sp>
      <p:sp>
        <p:nvSpPr>
          <p:cNvPr id="10" name="Slide Number Placeholder 5"/>
          <p:cNvSpPr>
            <a:spLocks noGrp="1"/>
          </p:cNvSpPr>
          <p:nvPr>
            <p:ph type="sldNum" sz="quarter" idx="12"/>
          </p:nvPr>
        </p:nvSpPr>
        <p:spPr>
          <a:xfrm>
            <a:off x="6553200" y="6356350"/>
            <a:ext cx="2133600" cy="365125"/>
          </a:xfrm>
          <a:prstGeom prst="rect">
            <a:avLst/>
          </a:prstGeom>
        </p:spPr>
        <p:txBody>
          <a:bodyPr/>
          <a:lstStyle>
            <a:lvl1pPr algn="r">
              <a:defRPr sz="1400">
                <a:solidFill>
                  <a:schemeClr val="bg1">
                    <a:lumMod val="50000"/>
                  </a:schemeClr>
                </a:solidFill>
              </a:defRPr>
            </a:lvl1pPr>
          </a:lstStyle>
          <a:p>
            <a:fld id="{F55BA191-9A7D-4736-AA46-F8BA6841498B}" type="slidenum">
              <a:rPr lang="sl-SI" smtClean="0"/>
              <a:pPr/>
              <a:t>‹#›</a:t>
            </a:fld>
            <a:endParaRPr lang="sl-SI" dirty="0"/>
          </a:p>
        </p:txBody>
      </p:sp>
      <p:pic>
        <p:nvPicPr>
          <p:cNvPr id="11" name="Picture 10" descr="A picture containing light&#10;&#10;Description automatically generated">
            <a:extLst>
              <a:ext uri="{FF2B5EF4-FFF2-40B4-BE49-F238E27FC236}">
                <a16:creationId xmlns:a16="http://schemas.microsoft.com/office/drawing/2014/main" id="{2DFD2B13-3D03-46B4-AC38-2DE689E275C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23161" y="97310"/>
            <a:ext cx="1368712" cy="482215"/>
          </a:xfrm>
          <a:prstGeom prst="rect">
            <a:avLst/>
          </a:prstGeom>
        </p:spPr>
      </p:pic>
    </p:spTree>
    <p:custDataLst>
      <p:tags r:id="rId1"/>
    </p:custDataLst>
    <p:extLst>
      <p:ext uri="{BB962C8B-B14F-4D97-AF65-F5344CB8AC3E}">
        <p14:creationId xmlns:p14="http://schemas.microsoft.com/office/powerpoint/2010/main" val="2169766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sl-SI"/>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1" name="Slide Number Placeholder 5"/>
          <p:cNvSpPr>
            <a:spLocks noGrp="1"/>
          </p:cNvSpPr>
          <p:nvPr>
            <p:ph type="sldNum" sz="quarter" idx="12"/>
          </p:nvPr>
        </p:nvSpPr>
        <p:spPr>
          <a:xfrm>
            <a:off x="6553200" y="6356350"/>
            <a:ext cx="2133600" cy="365125"/>
          </a:xfrm>
          <a:prstGeom prst="rect">
            <a:avLst/>
          </a:prstGeom>
        </p:spPr>
        <p:txBody>
          <a:bodyPr/>
          <a:lstStyle>
            <a:lvl1pPr algn="r">
              <a:defRPr sz="1400">
                <a:solidFill>
                  <a:schemeClr val="bg1">
                    <a:lumMod val="50000"/>
                  </a:schemeClr>
                </a:solidFill>
              </a:defRPr>
            </a:lvl1pPr>
          </a:lstStyle>
          <a:p>
            <a:fld id="{F55BA191-9A7D-4736-AA46-F8BA6841498B}" type="slidenum">
              <a:rPr lang="sl-SI" smtClean="0"/>
              <a:pPr/>
              <a:t>‹#›</a:t>
            </a:fld>
            <a:endParaRPr lang="sl-SI" dirty="0"/>
          </a:p>
        </p:txBody>
      </p:sp>
      <p:sp>
        <p:nvSpPr>
          <p:cNvPr id="12" name="Date Placeholder 3">
            <a:extLst>
              <a:ext uri="{FF2B5EF4-FFF2-40B4-BE49-F238E27FC236}">
                <a16:creationId xmlns:a16="http://schemas.microsoft.com/office/drawing/2014/main" id="{E078C009-ED31-497A-8FE0-695DAFB8B842}"/>
              </a:ext>
            </a:extLst>
          </p:cNvPr>
          <p:cNvSpPr>
            <a:spLocks noGrp="1"/>
          </p:cNvSpPr>
          <p:nvPr>
            <p:ph type="dt" sz="half" idx="10"/>
          </p:nvPr>
        </p:nvSpPr>
        <p:spPr>
          <a:xfrm>
            <a:off x="457200" y="6356350"/>
            <a:ext cx="2133600" cy="365125"/>
          </a:xfrm>
          <a:prstGeom prst="rect">
            <a:avLst/>
          </a:prstGeom>
        </p:spPr>
        <p:txBody>
          <a:bodyPr/>
          <a:lstStyle>
            <a:lvl1pPr algn="l">
              <a:defRPr sz="1400">
                <a:solidFill>
                  <a:schemeClr val="bg1">
                    <a:lumMod val="50000"/>
                  </a:schemeClr>
                </a:solidFill>
              </a:defRPr>
            </a:lvl1pPr>
          </a:lstStyle>
          <a:p>
            <a:r>
              <a:rPr lang="de-DE" dirty="0"/>
              <a:t>DATE</a:t>
            </a:r>
            <a:endParaRPr lang="sl-SI" dirty="0"/>
          </a:p>
        </p:txBody>
      </p:sp>
      <p:sp>
        <p:nvSpPr>
          <p:cNvPr id="13" name="Footer Placeholder 4">
            <a:extLst>
              <a:ext uri="{FF2B5EF4-FFF2-40B4-BE49-F238E27FC236}">
                <a16:creationId xmlns:a16="http://schemas.microsoft.com/office/drawing/2014/main" id="{D8412C9F-FEFE-43CB-9310-3388F420298F}"/>
              </a:ext>
            </a:extLst>
          </p:cNvPr>
          <p:cNvSpPr>
            <a:spLocks noGrp="1"/>
          </p:cNvSpPr>
          <p:nvPr>
            <p:ph type="ftr" sz="quarter" idx="11"/>
          </p:nvPr>
        </p:nvSpPr>
        <p:spPr>
          <a:xfrm>
            <a:off x="3124200" y="6356350"/>
            <a:ext cx="2895600" cy="365125"/>
          </a:xfrm>
          <a:prstGeom prst="rect">
            <a:avLst/>
          </a:prstGeom>
        </p:spPr>
        <p:txBody>
          <a:bodyPr/>
          <a:lstStyle>
            <a:lvl1pPr algn="ctr">
              <a:defRPr sz="1400">
                <a:solidFill>
                  <a:schemeClr val="bg1">
                    <a:lumMod val="50000"/>
                  </a:schemeClr>
                </a:solidFill>
              </a:defRPr>
            </a:lvl1pPr>
          </a:lstStyle>
          <a:p>
            <a:r>
              <a:rPr lang="en-US" dirty="0"/>
              <a:t>TOPIC</a:t>
            </a:r>
            <a:endParaRPr lang="sl-SI" dirty="0"/>
          </a:p>
        </p:txBody>
      </p:sp>
      <p:pic>
        <p:nvPicPr>
          <p:cNvPr id="10" name="Picture 9" descr="A picture containing light&#10;&#10;Description automatically generated">
            <a:extLst>
              <a:ext uri="{FF2B5EF4-FFF2-40B4-BE49-F238E27FC236}">
                <a16:creationId xmlns:a16="http://schemas.microsoft.com/office/drawing/2014/main" id="{8056BE86-1DC8-4468-A2E1-10E39D19361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7584" y="3072690"/>
            <a:ext cx="2442047" cy="860365"/>
          </a:xfrm>
          <a:prstGeom prst="rect">
            <a:avLst/>
          </a:prstGeom>
        </p:spPr>
      </p:pic>
    </p:spTree>
    <p:custDataLst>
      <p:tags r:id="rId1"/>
    </p:custDataLst>
    <p:extLst>
      <p:ext uri="{BB962C8B-B14F-4D97-AF65-F5344CB8AC3E}">
        <p14:creationId xmlns:p14="http://schemas.microsoft.com/office/powerpoint/2010/main" val="32535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ctr" defTabSz="914400" rtl="0" eaLnBrk="1" latinLnBrk="0" hangingPunct="1">
              <a:spcBef>
                <a:spcPct val="0"/>
              </a:spcBef>
              <a:buNone/>
              <a:defRPr lang="sl-SI" sz="3600" b="1" kern="1200" dirty="0">
                <a:solidFill>
                  <a:schemeClr val="tx1"/>
                </a:solidFill>
                <a:latin typeface="+mj-lt"/>
                <a:ea typeface="+mj-ea"/>
                <a:cs typeface="+mj-cs"/>
              </a:defRPr>
            </a:lvl1pPr>
          </a:lstStyle>
          <a:p>
            <a:r>
              <a:rPr lang="en-US" dirty="0"/>
              <a:t>Click to edit Master title style</a:t>
            </a:r>
            <a:endParaRPr lang="sl-SI"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11" name="Slide Number Placeholder 5"/>
          <p:cNvSpPr>
            <a:spLocks noGrp="1"/>
          </p:cNvSpPr>
          <p:nvPr>
            <p:ph type="sldNum" sz="quarter" idx="12"/>
          </p:nvPr>
        </p:nvSpPr>
        <p:spPr>
          <a:xfrm>
            <a:off x="6553200" y="6356350"/>
            <a:ext cx="2133600" cy="365125"/>
          </a:xfrm>
          <a:prstGeom prst="rect">
            <a:avLst/>
          </a:prstGeom>
        </p:spPr>
        <p:txBody>
          <a:bodyPr/>
          <a:lstStyle>
            <a:lvl1pPr algn="r">
              <a:defRPr sz="1400">
                <a:solidFill>
                  <a:schemeClr val="bg1">
                    <a:lumMod val="50000"/>
                  </a:schemeClr>
                </a:solidFill>
              </a:defRPr>
            </a:lvl1pPr>
          </a:lstStyle>
          <a:p>
            <a:fld id="{F55BA191-9A7D-4736-AA46-F8BA6841498B}" type="slidenum">
              <a:rPr lang="sl-SI" smtClean="0"/>
              <a:pPr/>
              <a:t>‹#›</a:t>
            </a:fld>
            <a:endParaRPr lang="sl-SI" dirty="0"/>
          </a:p>
        </p:txBody>
      </p:sp>
      <p:sp>
        <p:nvSpPr>
          <p:cNvPr id="12" name="Date Placeholder 3">
            <a:extLst>
              <a:ext uri="{FF2B5EF4-FFF2-40B4-BE49-F238E27FC236}">
                <a16:creationId xmlns:a16="http://schemas.microsoft.com/office/drawing/2014/main" id="{FE7F02FE-2D30-4F85-AC6B-8F9C7346F1C7}"/>
              </a:ext>
            </a:extLst>
          </p:cNvPr>
          <p:cNvSpPr>
            <a:spLocks noGrp="1"/>
          </p:cNvSpPr>
          <p:nvPr>
            <p:ph type="dt" sz="half" idx="10"/>
          </p:nvPr>
        </p:nvSpPr>
        <p:spPr>
          <a:xfrm>
            <a:off x="457200" y="6356350"/>
            <a:ext cx="2133600" cy="365125"/>
          </a:xfrm>
          <a:prstGeom prst="rect">
            <a:avLst/>
          </a:prstGeom>
        </p:spPr>
        <p:txBody>
          <a:bodyPr/>
          <a:lstStyle>
            <a:lvl1pPr algn="l">
              <a:defRPr sz="1400">
                <a:solidFill>
                  <a:schemeClr val="bg1">
                    <a:lumMod val="50000"/>
                  </a:schemeClr>
                </a:solidFill>
              </a:defRPr>
            </a:lvl1pPr>
          </a:lstStyle>
          <a:p>
            <a:r>
              <a:rPr lang="de-DE" dirty="0"/>
              <a:t>DATE</a:t>
            </a:r>
            <a:endParaRPr lang="sl-SI" dirty="0"/>
          </a:p>
        </p:txBody>
      </p:sp>
      <p:sp>
        <p:nvSpPr>
          <p:cNvPr id="13" name="Footer Placeholder 4">
            <a:extLst>
              <a:ext uri="{FF2B5EF4-FFF2-40B4-BE49-F238E27FC236}">
                <a16:creationId xmlns:a16="http://schemas.microsoft.com/office/drawing/2014/main" id="{9EF07B9E-2009-4C90-89DA-940EDA4BFBFB}"/>
              </a:ext>
            </a:extLst>
          </p:cNvPr>
          <p:cNvSpPr>
            <a:spLocks noGrp="1"/>
          </p:cNvSpPr>
          <p:nvPr>
            <p:ph type="ftr" sz="quarter" idx="11"/>
          </p:nvPr>
        </p:nvSpPr>
        <p:spPr>
          <a:xfrm>
            <a:off x="3124200" y="6356350"/>
            <a:ext cx="2895600" cy="365125"/>
          </a:xfrm>
          <a:prstGeom prst="rect">
            <a:avLst/>
          </a:prstGeom>
        </p:spPr>
        <p:txBody>
          <a:bodyPr/>
          <a:lstStyle>
            <a:lvl1pPr algn="ctr">
              <a:defRPr sz="1400">
                <a:solidFill>
                  <a:schemeClr val="bg1">
                    <a:lumMod val="50000"/>
                  </a:schemeClr>
                </a:solidFill>
              </a:defRPr>
            </a:lvl1pPr>
          </a:lstStyle>
          <a:p>
            <a:r>
              <a:rPr lang="en-US" dirty="0"/>
              <a:t>TOPIC</a:t>
            </a:r>
            <a:endParaRPr lang="sl-SI" dirty="0"/>
          </a:p>
        </p:txBody>
      </p:sp>
      <p:pic>
        <p:nvPicPr>
          <p:cNvPr id="9" name="Picture 8" descr="A picture containing light&#10;&#10;Description automatically generated">
            <a:extLst>
              <a:ext uri="{FF2B5EF4-FFF2-40B4-BE49-F238E27FC236}">
                <a16:creationId xmlns:a16="http://schemas.microsoft.com/office/drawing/2014/main" id="{E4888168-6208-4FEF-B960-0AA91F73F88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23161" y="97310"/>
            <a:ext cx="1368712" cy="482215"/>
          </a:xfrm>
          <a:prstGeom prst="rect">
            <a:avLst/>
          </a:prstGeom>
        </p:spPr>
      </p:pic>
    </p:spTree>
    <p:custDataLst>
      <p:tags r:id="rId1"/>
    </p:custDataLst>
    <p:extLst>
      <p:ext uri="{BB962C8B-B14F-4D97-AF65-F5344CB8AC3E}">
        <p14:creationId xmlns:p14="http://schemas.microsoft.com/office/powerpoint/2010/main" val="1249647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ctr" defTabSz="914400" rtl="0" eaLnBrk="1" latinLnBrk="0" hangingPunct="1">
              <a:spcBef>
                <a:spcPct val="0"/>
              </a:spcBef>
              <a:buNone/>
              <a:defRPr lang="sl-SI" sz="3600" b="1" kern="1200" dirty="0">
                <a:solidFill>
                  <a:schemeClr val="tx1"/>
                </a:solidFill>
                <a:latin typeface="+mj-lt"/>
                <a:ea typeface="+mj-ea"/>
                <a:cs typeface="+mj-cs"/>
              </a:defRPr>
            </a:lvl1pPr>
          </a:lstStyle>
          <a:p>
            <a:r>
              <a:rPr lang="en-US" dirty="0"/>
              <a:t>Click to edit Master title style</a:t>
            </a:r>
            <a:endParaRPr lang="sl-SI"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13" name="Slide Number Placeholder 5"/>
          <p:cNvSpPr>
            <a:spLocks noGrp="1"/>
          </p:cNvSpPr>
          <p:nvPr>
            <p:ph type="sldNum" sz="quarter" idx="12"/>
          </p:nvPr>
        </p:nvSpPr>
        <p:spPr>
          <a:xfrm>
            <a:off x="6553200" y="6356350"/>
            <a:ext cx="2133600" cy="365125"/>
          </a:xfrm>
          <a:prstGeom prst="rect">
            <a:avLst/>
          </a:prstGeom>
        </p:spPr>
        <p:txBody>
          <a:bodyPr/>
          <a:lstStyle>
            <a:lvl1pPr algn="r">
              <a:defRPr sz="1400">
                <a:solidFill>
                  <a:schemeClr val="bg1">
                    <a:lumMod val="50000"/>
                  </a:schemeClr>
                </a:solidFill>
              </a:defRPr>
            </a:lvl1pPr>
          </a:lstStyle>
          <a:p>
            <a:fld id="{F55BA191-9A7D-4736-AA46-F8BA6841498B}" type="slidenum">
              <a:rPr lang="sl-SI" smtClean="0"/>
              <a:pPr/>
              <a:t>‹#›</a:t>
            </a:fld>
            <a:endParaRPr lang="sl-SI" dirty="0"/>
          </a:p>
        </p:txBody>
      </p:sp>
      <p:sp>
        <p:nvSpPr>
          <p:cNvPr id="14" name="Date Placeholder 3">
            <a:extLst>
              <a:ext uri="{FF2B5EF4-FFF2-40B4-BE49-F238E27FC236}">
                <a16:creationId xmlns:a16="http://schemas.microsoft.com/office/drawing/2014/main" id="{4073DD81-C36E-4B56-AD47-5188C5FACE3F}"/>
              </a:ext>
            </a:extLst>
          </p:cNvPr>
          <p:cNvSpPr>
            <a:spLocks noGrp="1"/>
          </p:cNvSpPr>
          <p:nvPr>
            <p:ph type="dt" sz="half" idx="10"/>
          </p:nvPr>
        </p:nvSpPr>
        <p:spPr>
          <a:xfrm>
            <a:off x="457200" y="6356350"/>
            <a:ext cx="2133600" cy="365125"/>
          </a:xfrm>
          <a:prstGeom prst="rect">
            <a:avLst/>
          </a:prstGeom>
        </p:spPr>
        <p:txBody>
          <a:bodyPr/>
          <a:lstStyle>
            <a:lvl1pPr algn="l">
              <a:defRPr sz="1400">
                <a:solidFill>
                  <a:schemeClr val="bg1">
                    <a:lumMod val="50000"/>
                  </a:schemeClr>
                </a:solidFill>
              </a:defRPr>
            </a:lvl1pPr>
          </a:lstStyle>
          <a:p>
            <a:r>
              <a:rPr lang="de-DE" dirty="0"/>
              <a:t>DATE</a:t>
            </a:r>
            <a:endParaRPr lang="sl-SI" dirty="0"/>
          </a:p>
        </p:txBody>
      </p:sp>
      <p:sp>
        <p:nvSpPr>
          <p:cNvPr id="15" name="Footer Placeholder 4">
            <a:extLst>
              <a:ext uri="{FF2B5EF4-FFF2-40B4-BE49-F238E27FC236}">
                <a16:creationId xmlns:a16="http://schemas.microsoft.com/office/drawing/2014/main" id="{5F266845-A04C-4DDC-80D1-3A2632FF8C51}"/>
              </a:ext>
            </a:extLst>
          </p:cNvPr>
          <p:cNvSpPr>
            <a:spLocks noGrp="1"/>
          </p:cNvSpPr>
          <p:nvPr>
            <p:ph type="ftr" sz="quarter" idx="11"/>
          </p:nvPr>
        </p:nvSpPr>
        <p:spPr>
          <a:xfrm>
            <a:off x="3124200" y="6356350"/>
            <a:ext cx="2895600" cy="365125"/>
          </a:xfrm>
          <a:prstGeom prst="rect">
            <a:avLst/>
          </a:prstGeom>
        </p:spPr>
        <p:txBody>
          <a:bodyPr/>
          <a:lstStyle>
            <a:lvl1pPr algn="ctr">
              <a:defRPr sz="1400">
                <a:solidFill>
                  <a:schemeClr val="bg1">
                    <a:lumMod val="50000"/>
                  </a:schemeClr>
                </a:solidFill>
              </a:defRPr>
            </a:lvl1pPr>
          </a:lstStyle>
          <a:p>
            <a:r>
              <a:rPr lang="en-US" dirty="0"/>
              <a:t>TOPIC</a:t>
            </a:r>
            <a:endParaRPr lang="sl-SI" dirty="0"/>
          </a:p>
        </p:txBody>
      </p:sp>
      <p:pic>
        <p:nvPicPr>
          <p:cNvPr id="11" name="Picture 10" descr="A picture containing light&#10;&#10;Description automatically generated">
            <a:extLst>
              <a:ext uri="{FF2B5EF4-FFF2-40B4-BE49-F238E27FC236}">
                <a16:creationId xmlns:a16="http://schemas.microsoft.com/office/drawing/2014/main" id="{7A78AEC3-4AD6-444A-97BC-48B00736832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23161" y="97310"/>
            <a:ext cx="1368712" cy="482215"/>
          </a:xfrm>
          <a:prstGeom prst="rect">
            <a:avLst/>
          </a:prstGeom>
        </p:spPr>
      </p:pic>
    </p:spTree>
    <p:custDataLst>
      <p:tags r:id="rId1"/>
    </p:custDataLst>
    <p:extLst>
      <p:ext uri="{BB962C8B-B14F-4D97-AF65-F5344CB8AC3E}">
        <p14:creationId xmlns:p14="http://schemas.microsoft.com/office/powerpoint/2010/main" val="2780624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b="1"/>
            </a:lvl1pPr>
          </a:lstStyle>
          <a:p>
            <a:r>
              <a:rPr lang="en-US" dirty="0"/>
              <a:t>Click to edit Master title style</a:t>
            </a:r>
            <a:endParaRPr lang="sl-SI" dirty="0"/>
          </a:p>
        </p:txBody>
      </p:sp>
      <p:sp>
        <p:nvSpPr>
          <p:cNvPr id="7" name="Date Placeholder 3"/>
          <p:cNvSpPr>
            <a:spLocks noGrp="1"/>
          </p:cNvSpPr>
          <p:nvPr>
            <p:ph type="dt" sz="half" idx="10"/>
          </p:nvPr>
        </p:nvSpPr>
        <p:spPr>
          <a:xfrm>
            <a:off x="457200" y="6356350"/>
            <a:ext cx="2133600" cy="365125"/>
          </a:xfrm>
          <a:prstGeom prst="rect">
            <a:avLst/>
          </a:prstGeom>
        </p:spPr>
        <p:txBody>
          <a:bodyPr/>
          <a:lstStyle>
            <a:lvl1pPr algn="l">
              <a:defRPr sz="1400">
                <a:solidFill>
                  <a:schemeClr val="bg1">
                    <a:lumMod val="50000"/>
                  </a:schemeClr>
                </a:solidFill>
              </a:defRPr>
            </a:lvl1pPr>
          </a:lstStyle>
          <a:p>
            <a:r>
              <a:rPr lang="de-DE" dirty="0"/>
              <a:t>DATE</a:t>
            </a:r>
            <a:endParaRPr lang="sl-SI" dirty="0"/>
          </a:p>
        </p:txBody>
      </p:sp>
      <p:sp>
        <p:nvSpPr>
          <p:cNvPr id="8" name="Footer Placeholder 4"/>
          <p:cNvSpPr>
            <a:spLocks noGrp="1"/>
          </p:cNvSpPr>
          <p:nvPr>
            <p:ph type="ftr" sz="quarter" idx="11"/>
          </p:nvPr>
        </p:nvSpPr>
        <p:spPr>
          <a:xfrm>
            <a:off x="3124200" y="6356350"/>
            <a:ext cx="2895600" cy="365125"/>
          </a:xfrm>
          <a:prstGeom prst="rect">
            <a:avLst/>
          </a:prstGeom>
        </p:spPr>
        <p:txBody>
          <a:bodyPr/>
          <a:lstStyle>
            <a:lvl1pPr algn="ctr">
              <a:defRPr sz="1400">
                <a:solidFill>
                  <a:schemeClr val="bg1">
                    <a:lumMod val="50000"/>
                  </a:schemeClr>
                </a:solidFill>
              </a:defRPr>
            </a:lvl1pPr>
          </a:lstStyle>
          <a:p>
            <a:r>
              <a:rPr lang="en-US" dirty="0"/>
              <a:t>TOPIC</a:t>
            </a:r>
            <a:endParaRPr lang="sl-SI" dirty="0"/>
          </a:p>
        </p:txBody>
      </p:sp>
      <p:sp>
        <p:nvSpPr>
          <p:cNvPr id="9" name="Slide Number Placeholder 5"/>
          <p:cNvSpPr>
            <a:spLocks noGrp="1"/>
          </p:cNvSpPr>
          <p:nvPr>
            <p:ph type="sldNum" sz="quarter" idx="12"/>
          </p:nvPr>
        </p:nvSpPr>
        <p:spPr>
          <a:xfrm>
            <a:off x="6553200" y="6356350"/>
            <a:ext cx="2133600" cy="365125"/>
          </a:xfrm>
          <a:prstGeom prst="rect">
            <a:avLst/>
          </a:prstGeom>
        </p:spPr>
        <p:txBody>
          <a:bodyPr/>
          <a:lstStyle>
            <a:lvl1pPr algn="r">
              <a:defRPr sz="1400">
                <a:solidFill>
                  <a:schemeClr val="bg1">
                    <a:lumMod val="50000"/>
                  </a:schemeClr>
                </a:solidFill>
              </a:defRPr>
            </a:lvl1pPr>
          </a:lstStyle>
          <a:p>
            <a:fld id="{F55BA191-9A7D-4736-AA46-F8BA6841498B}" type="slidenum">
              <a:rPr lang="sl-SI" smtClean="0"/>
              <a:pPr/>
              <a:t>‹#›</a:t>
            </a:fld>
            <a:endParaRPr lang="sl-SI" dirty="0"/>
          </a:p>
        </p:txBody>
      </p:sp>
      <p:pic>
        <p:nvPicPr>
          <p:cNvPr id="10" name="Picture 9" descr="A picture containing light&#10;&#10;Description automatically generated">
            <a:extLst>
              <a:ext uri="{FF2B5EF4-FFF2-40B4-BE49-F238E27FC236}">
                <a16:creationId xmlns:a16="http://schemas.microsoft.com/office/drawing/2014/main" id="{56854062-145F-48EC-AC7D-C1E91A4BA9B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23161" y="97310"/>
            <a:ext cx="1368712" cy="482215"/>
          </a:xfrm>
          <a:prstGeom prst="rect">
            <a:avLst/>
          </a:prstGeom>
        </p:spPr>
      </p:pic>
    </p:spTree>
    <p:custDataLst>
      <p:tags r:id="rId1"/>
    </p:custDataLst>
    <p:extLst>
      <p:ext uri="{BB962C8B-B14F-4D97-AF65-F5344CB8AC3E}">
        <p14:creationId xmlns:p14="http://schemas.microsoft.com/office/powerpoint/2010/main" val="67032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a:xfrm>
            <a:off x="6553200" y="6356350"/>
            <a:ext cx="2133600" cy="365125"/>
          </a:xfrm>
          <a:prstGeom prst="rect">
            <a:avLst/>
          </a:prstGeom>
        </p:spPr>
        <p:txBody>
          <a:bodyPr/>
          <a:lstStyle>
            <a:lvl1pPr algn="r">
              <a:defRPr sz="1400">
                <a:solidFill>
                  <a:schemeClr val="bg1">
                    <a:lumMod val="50000"/>
                  </a:schemeClr>
                </a:solidFill>
              </a:defRPr>
            </a:lvl1pPr>
          </a:lstStyle>
          <a:p>
            <a:fld id="{F55BA191-9A7D-4736-AA46-F8BA6841498B}" type="slidenum">
              <a:rPr lang="sl-SI" smtClean="0"/>
              <a:pPr/>
              <a:t>‹#›</a:t>
            </a:fld>
            <a:endParaRPr lang="sl-SI" dirty="0"/>
          </a:p>
        </p:txBody>
      </p:sp>
      <p:sp>
        <p:nvSpPr>
          <p:cNvPr id="11" name="Date Placeholder 3">
            <a:extLst>
              <a:ext uri="{FF2B5EF4-FFF2-40B4-BE49-F238E27FC236}">
                <a16:creationId xmlns:a16="http://schemas.microsoft.com/office/drawing/2014/main" id="{657C3009-034D-496F-8F3F-8B8360AAC271}"/>
              </a:ext>
            </a:extLst>
          </p:cNvPr>
          <p:cNvSpPr>
            <a:spLocks noGrp="1"/>
          </p:cNvSpPr>
          <p:nvPr>
            <p:ph type="dt" sz="half" idx="10"/>
          </p:nvPr>
        </p:nvSpPr>
        <p:spPr>
          <a:xfrm>
            <a:off x="457200" y="6356350"/>
            <a:ext cx="2133600" cy="365125"/>
          </a:xfrm>
          <a:prstGeom prst="rect">
            <a:avLst/>
          </a:prstGeom>
        </p:spPr>
        <p:txBody>
          <a:bodyPr/>
          <a:lstStyle>
            <a:lvl1pPr algn="l">
              <a:defRPr sz="1400">
                <a:solidFill>
                  <a:schemeClr val="bg1">
                    <a:lumMod val="50000"/>
                  </a:schemeClr>
                </a:solidFill>
              </a:defRPr>
            </a:lvl1pPr>
          </a:lstStyle>
          <a:p>
            <a:r>
              <a:rPr lang="de-DE" dirty="0"/>
              <a:t>DATE</a:t>
            </a:r>
            <a:endParaRPr lang="sl-SI" dirty="0"/>
          </a:p>
        </p:txBody>
      </p:sp>
      <p:sp>
        <p:nvSpPr>
          <p:cNvPr id="12" name="Footer Placeholder 4">
            <a:extLst>
              <a:ext uri="{FF2B5EF4-FFF2-40B4-BE49-F238E27FC236}">
                <a16:creationId xmlns:a16="http://schemas.microsoft.com/office/drawing/2014/main" id="{AC7962EE-00B1-4AD6-AF3B-959C05A99BDB}"/>
              </a:ext>
            </a:extLst>
          </p:cNvPr>
          <p:cNvSpPr>
            <a:spLocks noGrp="1"/>
          </p:cNvSpPr>
          <p:nvPr>
            <p:ph type="ftr" sz="quarter" idx="11"/>
          </p:nvPr>
        </p:nvSpPr>
        <p:spPr>
          <a:xfrm>
            <a:off x="3124200" y="6356350"/>
            <a:ext cx="2895600" cy="365125"/>
          </a:xfrm>
          <a:prstGeom prst="rect">
            <a:avLst/>
          </a:prstGeom>
        </p:spPr>
        <p:txBody>
          <a:bodyPr/>
          <a:lstStyle>
            <a:lvl1pPr algn="ctr">
              <a:defRPr sz="1400">
                <a:solidFill>
                  <a:schemeClr val="bg1">
                    <a:lumMod val="50000"/>
                  </a:schemeClr>
                </a:solidFill>
              </a:defRPr>
            </a:lvl1pPr>
          </a:lstStyle>
          <a:p>
            <a:r>
              <a:rPr lang="en-US" dirty="0"/>
              <a:t>TOPIC</a:t>
            </a:r>
            <a:endParaRPr lang="sl-SI" dirty="0"/>
          </a:p>
        </p:txBody>
      </p:sp>
      <p:pic>
        <p:nvPicPr>
          <p:cNvPr id="6" name="Picture 5" descr="A picture containing light&#10;&#10;Description automatically generated">
            <a:extLst>
              <a:ext uri="{FF2B5EF4-FFF2-40B4-BE49-F238E27FC236}">
                <a16:creationId xmlns:a16="http://schemas.microsoft.com/office/drawing/2014/main" id="{F00F7FAE-5694-44F6-B5F4-2594BB035EB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23161" y="97310"/>
            <a:ext cx="1368712" cy="482215"/>
          </a:xfrm>
          <a:prstGeom prst="rect">
            <a:avLst/>
          </a:prstGeom>
        </p:spPr>
      </p:pic>
    </p:spTree>
    <p:custDataLst>
      <p:tags r:id="rId1"/>
    </p:custDataLst>
    <p:extLst>
      <p:ext uri="{BB962C8B-B14F-4D97-AF65-F5344CB8AC3E}">
        <p14:creationId xmlns:p14="http://schemas.microsoft.com/office/powerpoint/2010/main" val="748095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sl-SI"/>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Date Placeholder 3"/>
          <p:cNvSpPr>
            <a:spLocks noGrp="1"/>
          </p:cNvSpPr>
          <p:nvPr>
            <p:ph type="dt" sz="half" idx="10"/>
          </p:nvPr>
        </p:nvSpPr>
        <p:spPr>
          <a:xfrm>
            <a:off x="457200" y="6356350"/>
            <a:ext cx="2133600" cy="365125"/>
          </a:xfrm>
          <a:prstGeom prst="rect">
            <a:avLst/>
          </a:prstGeom>
        </p:spPr>
        <p:txBody>
          <a:bodyPr/>
          <a:lstStyle>
            <a:lvl1pPr algn="l">
              <a:defRPr sz="1400">
                <a:solidFill>
                  <a:schemeClr val="bg1">
                    <a:lumMod val="50000"/>
                  </a:schemeClr>
                </a:solidFill>
              </a:defRPr>
            </a:lvl1pPr>
          </a:lstStyle>
          <a:p>
            <a:r>
              <a:rPr lang="de-DE" dirty="0"/>
              <a:t>DATE</a:t>
            </a:r>
            <a:endParaRPr lang="sl-SI" dirty="0"/>
          </a:p>
        </p:txBody>
      </p:sp>
      <p:sp>
        <p:nvSpPr>
          <p:cNvPr id="10" name="Footer Placeholder 4"/>
          <p:cNvSpPr>
            <a:spLocks noGrp="1"/>
          </p:cNvSpPr>
          <p:nvPr>
            <p:ph type="ftr" sz="quarter" idx="11"/>
          </p:nvPr>
        </p:nvSpPr>
        <p:spPr>
          <a:xfrm>
            <a:off x="3124200" y="6356350"/>
            <a:ext cx="2895600" cy="365125"/>
          </a:xfrm>
          <a:prstGeom prst="rect">
            <a:avLst/>
          </a:prstGeom>
        </p:spPr>
        <p:txBody>
          <a:bodyPr/>
          <a:lstStyle>
            <a:lvl1pPr algn="ctr">
              <a:defRPr sz="1400">
                <a:solidFill>
                  <a:schemeClr val="bg1">
                    <a:lumMod val="50000"/>
                  </a:schemeClr>
                </a:solidFill>
              </a:defRPr>
            </a:lvl1pPr>
          </a:lstStyle>
          <a:p>
            <a:r>
              <a:rPr lang="en-US" dirty="0"/>
              <a:t>TOPIC</a:t>
            </a:r>
            <a:endParaRPr lang="sl-SI" dirty="0"/>
          </a:p>
        </p:txBody>
      </p:sp>
      <p:sp>
        <p:nvSpPr>
          <p:cNvPr id="11" name="Slide Number Placeholder 5"/>
          <p:cNvSpPr>
            <a:spLocks noGrp="1"/>
          </p:cNvSpPr>
          <p:nvPr>
            <p:ph type="sldNum" sz="quarter" idx="12"/>
          </p:nvPr>
        </p:nvSpPr>
        <p:spPr>
          <a:xfrm>
            <a:off x="6553200" y="6356350"/>
            <a:ext cx="2133600" cy="365125"/>
          </a:xfrm>
          <a:prstGeom prst="rect">
            <a:avLst/>
          </a:prstGeom>
        </p:spPr>
        <p:txBody>
          <a:bodyPr/>
          <a:lstStyle>
            <a:lvl1pPr algn="r">
              <a:defRPr sz="1400">
                <a:solidFill>
                  <a:schemeClr val="bg1">
                    <a:lumMod val="50000"/>
                  </a:schemeClr>
                </a:solidFill>
              </a:defRPr>
            </a:lvl1pPr>
          </a:lstStyle>
          <a:p>
            <a:fld id="{F55BA191-9A7D-4736-AA46-F8BA6841498B}" type="slidenum">
              <a:rPr lang="sl-SI" smtClean="0"/>
              <a:pPr/>
              <a:t>‹#›</a:t>
            </a:fld>
            <a:endParaRPr lang="sl-SI" dirty="0"/>
          </a:p>
        </p:txBody>
      </p:sp>
      <p:pic>
        <p:nvPicPr>
          <p:cNvPr id="12" name="Picture 11" descr="A picture containing light&#10;&#10;Description automatically generated">
            <a:extLst>
              <a:ext uri="{FF2B5EF4-FFF2-40B4-BE49-F238E27FC236}">
                <a16:creationId xmlns:a16="http://schemas.microsoft.com/office/drawing/2014/main" id="{7B0E75DF-4787-4147-B52F-D58F6F2A791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23161" y="97310"/>
            <a:ext cx="1368712" cy="482215"/>
          </a:xfrm>
          <a:prstGeom prst="rect">
            <a:avLst/>
          </a:prstGeom>
        </p:spPr>
      </p:pic>
    </p:spTree>
    <p:custDataLst>
      <p:tags r:id="rId1"/>
    </p:custDataLst>
    <p:extLst>
      <p:ext uri="{BB962C8B-B14F-4D97-AF65-F5344CB8AC3E}">
        <p14:creationId xmlns:p14="http://schemas.microsoft.com/office/powerpoint/2010/main" val="1939059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sl-SI"/>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Date Placeholder 3"/>
          <p:cNvSpPr>
            <a:spLocks noGrp="1"/>
          </p:cNvSpPr>
          <p:nvPr>
            <p:ph type="dt" sz="half" idx="10"/>
          </p:nvPr>
        </p:nvSpPr>
        <p:spPr>
          <a:xfrm>
            <a:off x="457200" y="6356350"/>
            <a:ext cx="2133600" cy="365125"/>
          </a:xfrm>
          <a:prstGeom prst="rect">
            <a:avLst/>
          </a:prstGeom>
        </p:spPr>
        <p:txBody>
          <a:bodyPr/>
          <a:lstStyle>
            <a:lvl1pPr algn="l">
              <a:defRPr sz="1400">
                <a:solidFill>
                  <a:schemeClr val="bg1">
                    <a:lumMod val="50000"/>
                  </a:schemeClr>
                </a:solidFill>
              </a:defRPr>
            </a:lvl1pPr>
          </a:lstStyle>
          <a:p>
            <a:r>
              <a:rPr lang="de-DE" dirty="0"/>
              <a:t>DATE</a:t>
            </a:r>
            <a:endParaRPr lang="sl-SI" dirty="0"/>
          </a:p>
        </p:txBody>
      </p:sp>
      <p:sp>
        <p:nvSpPr>
          <p:cNvPr id="10" name="Footer Placeholder 4"/>
          <p:cNvSpPr>
            <a:spLocks noGrp="1"/>
          </p:cNvSpPr>
          <p:nvPr>
            <p:ph type="ftr" sz="quarter" idx="11"/>
          </p:nvPr>
        </p:nvSpPr>
        <p:spPr>
          <a:xfrm>
            <a:off x="3124200" y="6356350"/>
            <a:ext cx="2895600" cy="365125"/>
          </a:xfrm>
          <a:prstGeom prst="rect">
            <a:avLst/>
          </a:prstGeom>
        </p:spPr>
        <p:txBody>
          <a:bodyPr/>
          <a:lstStyle>
            <a:lvl1pPr algn="ctr">
              <a:defRPr sz="1400">
                <a:solidFill>
                  <a:schemeClr val="bg1">
                    <a:lumMod val="50000"/>
                  </a:schemeClr>
                </a:solidFill>
              </a:defRPr>
            </a:lvl1pPr>
          </a:lstStyle>
          <a:p>
            <a:r>
              <a:rPr lang="en-US" dirty="0"/>
              <a:t>TOPIC</a:t>
            </a:r>
            <a:endParaRPr lang="sl-SI" dirty="0"/>
          </a:p>
        </p:txBody>
      </p:sp>
      <p:sp>
        <p:nvSpPr>
          <p:cNvPr id="11" name="Slide Number Placeholder 5"/>
          <p:cNvSpPr>
            <a:spLocks noGrp="1"/>
          </p:cNvSpPr>
          <p:nvPr>
            <p:ph type="sldNum" sz="quarter" idx="12"/>
          </p:nvPr>
        </p:nvSpPr>
        <p:spPr>
          <a:xfrm>
            <a:off x="6553200" y="6356350"/>
            <a:ext cx="2133600" cy="365125"/>
          </a:xfrm>
          <a:prstGeom prst="rect">
            <a:avLst/>
          </a:prstGeom>
        </p:spPr>
        <p:txBody>
          <a:bodyPr/>
          <a:lstStyle>
            <a:lvl1pPr algn="r">
              <a:defRPr sz="1400">
                <a:solidFill>
                  <a:schemeClr val="bg1">
                    <a:lumMod val="50000"/>
                  </a:schemeClr>
                </a:solidFill>
              </a:defRPr>
            </a:lvl1pPr>
          </a:lstStyle>
          <a:p>
            <a:fld id="{F55BA191-9A7D-4736-AA46-F8BA6841498B}" type="slidenum">
              <a:rPr lang="sl-SI" smtClean="0"/>
              <a:pPr/>
              <a:t>‹#›</a:t>
            </a:fld>
            <a:endParaRPr lang="sl-SI" dirty="0"/>
          </a:p>
        </p:txBody>
      </p:sp>
      <p:pic>
        <p:nvPicPr>
          <p:cNvPr id="12" name="Picture 11" descr="A picture containing light&#10;&#10;Description automatically generated">
            <a:extLst>
              <a:ext uri="{FF2B5EF4-FFF2-40B4-BE49-F238E27FC236}">
                <a16:creationId xmlns:a16="http://schemas.microsoft.com/office/drawing/2014/main" id="{BD9363E1-EA9D-40BF-A857-587A2712B01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23161" y="97310"/>
            <a:ext cx="1368712" cy="482215"/>
          </a:xfrm>
          <a:prstGeom prst="rect">
            <a:avLst/>
          </a:prstGeom>
        </p:spPr>
      </p:pic>
    </p:spTree>
    <p:custDataLst>
      <p:tags r:id="rId1"/>
    </p:custDataLst>
    <p:extLst>
      <p:ext uri="{BB962C8B-B14F-4D97-AF65-F5344CB8AC3E}">
        <p14:creationId xmlns:p14="http://schemas.microsoft.com/office/powerpoint/2010/main" val="228044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2.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sl-SI"/>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10" name="Date Placeholder 3"/>
          <p:cNvSpPr>
            <a:spLocks noGrp="1"/>
          </p:cNvSpPr>
          <p:nvPr>
            <p:ph type="dt" sz="half" idx="2"/>
          </p:nvPr>
        </p:nvSpPr>
        <p:spPr>
          <a:xfrm>
            <a:off x="457200" y="6356350"/>
            <a:ext cx="2133600" cy="365125"/>
          </a:xfrm>
          <a:prstGeom prst="rect">
            <a:avLst/>
          </a:prstGeom>
        </p:spPr>
        <p:txBody>
          <a:bodyPr/>
          <a:lstStyle>
            <a:lvl1pPr algn="l">
              <a:defRPr sz="1400">
                <a:solidFill>
                  <a:schemeClr val="bg1">
                    <a:lumMod val="50000"/>
                  </a:schemeClr>
                </a:solidFill>
              </a:defRPr>
            </a:lvl1pPr>
          </a:lstStyle>
          <a:p>
            <a:r>
              <a:rPr lang="de-DE" dirty="0"/>
              <a:t>DATE</a:t>
            </a:r>
            <a:endParaRPr lang="sl-SI" dirty="0"/>
          </a:p>
        </p:txBody>
      </p:sp>
      <p:sp>
        <p:nvSpPr>
          <p:cNvPr id="11" name="Footer Placeholder 4"/>
          <p:cNvSpPr>
            <a:spLocks noGrp="1"/>
          </p:cNvSpPr>
          <p:nvPr>
            <p:ph type="ftr" sz="quarter" idx="3"/>
          </p:nvPr>
        </p:nvSpPr>
        <p:spPr>
          <a:xfrm>
            <a:off x="3124200" y="6356350"/>
            <a:ext cx="2895600" cy="365125"/>
          </a:xfrm>
          <a:prstGeom prst="rect">
            <a:avLst/>
          </a:prstGeom>
        </p:spPr>
        <p:txBody>
          <a:bodyPr/>
          <a:lstStyle>
            <a:lvl1pPr algn="ctr">
              <a:defRPr sz="1400">
                <a:solidFill>
                  <a:schemeClr val="bg1">
                    <a:lumMod val="50000"/>
                  </a:schemeClr>
                </a:solidFill>
              </a:defRPr>
            </a:lvl1pPr>
          </a:lstStyle>
          <a:p>
            <a:r>
              <a:rPr lang="en-US" dirty="0"/>
              <a:t>TOPIC</a:t>
            </a:r>
            <a:endParaRPr lang="sl-SI" dirty="0"/>
          </a:p>
        </p:txBody>
      </p:sp>
      <p:sp>
        <p:nvSpPr>
          <p:cNvPr id="12" name="Slide Number Placeholder 5"/>
          <p:cNvSpPr>
            <a:spLocks noGrp="1"/>
          </p:cNvSpPr>
          <p:nvPr>
            <p:ph type="sldNum" sz="quarter" idx="4"/>
          </p:nvPr>
        </p:nvSpPr>
        <p:spPr>
          <a:xfrm>
            <a:off x="6553200" y="6356350"/>
            <a:ext cx="2133600" cy="365125"/>
          </a:xfrm>
          <a:prstGeom prst="rect">
            <a:avLst/>
          </a:prstGeom>
        </p:spPr>
        <p:txBody>
          <a:bodyPr/>
          <a:lstStyle>
            <a:lvl1pPr algn="r">
              <a:defRPr sz="1400">
                <a:solidFill>
                  <a:schemeClr val="bg1">
                    <a:lumMod val="50000"/>
                  </a:schemeClr>
                </a:solidFill>
              </a:defRPr>
            </a:lvl1pPr>
          </a:lstStyle>
          <a:p>
            <a:fld id="{F55BA191-9A7D-4736-AA46-F8BA6841498B}" type="slidenum">
              <a:rPr lang="sl-SI" smtClean="0"/>
              <a:pPr/>
              <a:t>‹#›</a:t>
            </a:fld>
            <a:endParaRPr lang="sl-SI" dirty="0"/>
          </a:p>
        </p:txBody>
      </p:sp>
    </p:spTree>
    <p:custDataLst>
      <p:tags r:id="rId15"/>
    </p:custDataLst>
    <p:extLst>
      <p:ext uri="{BB962C8B-B14F-4D97-AF65-F5344CB8AC3E}">
        <p14:creationId xmlns:p14="http://schemas.microsoft.com/office/powerpoint/2010/main" val="2058117943"/>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3" r:id="rId13"/>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9.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322E3-2081-4943-A5A3-B24627E34D65}"/>
              </a:ext>
            </a:extLst>
          </p:cNvPr>
          <p:cNvSpPr>
            <a:spLocks noGrp="1"/>
          </p:cNvSpPr>
          <p:nvPr>
            <p:ph type="title"/>
          </p:nvPr>
        </p:nvSpPr>
        <p:spPr/>
        <p:txBody>
          <a:bodyPr/>
          <a:lstStyle/>
          <a:p>
            <a:r>
              <a:rPr lang="en-US"/>
              <a:t>WP </a:t>
            </a:r>
            <a:r>
              <a:rPr lang="en-US" dirty="0"/>
              <a:t>structure</a:t>
            </a:r>
            <a:endParaRPr lang="en-BE" dirty="0"/>
          </a:p>
        </p:txBody>
      </p:sp>
      <p:sp>
        <p:nvSpPr>
          <p:cNvPr id="3" name="Content Placeholder 2">
            <a:extLst>
              <a:ext uri="{FF2B5EF4-FFF2-40B4-BE49-F238E27FC236}">
                <a16:creationId xmlns:a16="http://schemas.microsoft.com/office/drawing/2014/main" id="{77CDE91C-3392-418B-92BA-9B3938D7F8D6}"/>
              </a:ext>
            </a:extLst>
          </p:cNvPr>
          <p:cNvSpPr>
            <a:spLocks noGrp="1"/>
          </p:cNvSpPr>
          <p:nvPr>
            <p:ph idx="1"/>
          </p:nvPr>
        </p:nvSpPr>
        <p:spPr/>
        <p:txBody>
          <a:bodyPr>
            <a:normAutofit/>
          </a:bodyPr>
          <a:lstStyle/>
          <a:p>
            <a:pPr>
              <a:lnSpc>
                <a:spcPct val="107000"/>
              </a:lnSpc>
              <a:spcAft>
                <a:spcPts val="8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WP1 – Human Resources Analysis of the Nuclear Sector</a:t>
            </a:r>
            <a:endParaRPr lang="en-B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WP2 –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Informing and attracting new talents (HR included)</a:t>
            </a:r>
            <a:endParaRPr lang="en-B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WP3 – Enhancing nuclear competences : continuous E&amp;T programs</a:t>
            </a:r>
            <a:endParaRPr lang="en-B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WP4 – Development of Sustainable Vocational Training Program/Network</a:t>
            </a:r>
          </a:p>
          <a:p>
            <a:pPr>
              <a:lnSpc>
                <a:spcPct val="107000"/>
              </a:lnSpc>
              <a:spcAft>
                <a:spcPts val="8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WP5 – Mobility Scheme: opportunities</a:t>
            </a:r>
            <a:r>
              <a:rPr lang="en-US" sz="1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and actions</a:t>
            </a:r>
            <a:endParaRPr lang="en-B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WP6 – Internationalization and stakeholder involvement</a:t>
            </a:r>
            <a:endParaRPr lang="en-B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WP7 – Project Communication and Dissemination</a:t>
            </a:r>
            <a:endParaRPr lang="en-US" sz="1800"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WP8 –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Project </a:t>
            </a:r>
            <a:r>
              <a:rPr lang="en-US" sz="1800" dirty="0">
                <a:latin typeface="Times New Roman" panose="02020603050405020304" pitchFamily="18" charset="0"/>
                <a:ea typeface="Times New Roman" panose="02020603050405020304" pitchFamily="18" charset="0"/>
                <a:cs typeface="Times New Roman" panose="02020603050405020304" pitchFamily="18" charset="0"/>
              </a:rPr>
              <a:t>&amp; Data Management</a:t>
            </a:r>
            <a:endParaRPr lang="en-BE" dirty="0"/>
          </a:p>
        </p:txBody>
      </p:sp>
      <p:sp>
        <p:nvSpPr>
          <p:cNvPr id="5" name="Slide Number Placeholder 4">
            <a:extLst>
              <a:ext uri="{FF2B5EF4-FFF2-40B4-BE49-F238E27FC236}">
                <a16:creationId xmlns:a16="http://schemas.microsoft.com/office/drawing/2014/main" id="{82E3B0DE-59A1-42FD-8A1B-56506C1974D7}"/>
              </a:ext>
            </a:extLst>
          </p:cNvPr>
          <p:cNvSpPr>
            <a:spLocks noGrp="1"/>
          </p:cNvSpPr>
          <p:nvPr>
            <p:ph type="sldNum" sz="quarter" idx="12"/>
          </p:nvPr>
        </p:nvSpPr>
        <p:spPr/>
        <p:txBody>
          <a:bodyPr/>
          <a:lstStyle/>
          <a:p>
            <a:fld id="{F55BA191-9A7D-4736-AA46-F8BA6841498B}" type="slidenum">
              <a:rPr lang="sl-SI" smtClean="0"/>
              <a:pPr/>
              <a:t>1</a:t>
            </a:fld>
            <a:endParaRPr lang="sl-SI" dirty="0"/>
          </a:p>
        </p:txBody>
      </p:sp>
    </p:spTree>
    <p:custDataLst>
      <p:tags r:id="rId1"/>
    </p:custDataLst>
    <p:extLst>
      <p:ext uri="{BB962C8B-B14F-4D97-AF65-F5344CB8AC3E}">
        <p14:creationId xmlns:p14="http://schemas.microsoft.com/office/powerpoint/2010/main" val="24145881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13C7E1-4800-4D79-B68D-5E660E7A9234}"/>
              </a:ext>
            </a:extLst>
          </p:cNvPr>
          <p:cNvSpPr>
            <a:spLocks noGrp="1"/>
          </p:cNvSpPr>
          <p:nvPr>
            <p:ph idx="1"/>
          </p:nvPr>
        </p:nvSpPr>
        <p:spPr/>
        <p:txBody>
          <a:bodyPr>
            <a:normAutofit fontScale="77500" lnSpcReduction="20000"/>
          </a:bodyPr>
          <a:lstStyle/>
          <a:p>
            <a:pPr marL="0" indent="0">
              <a:buNone/>
            </a:pPr>
            <a:r>
              <a:rPr lang="en-US" sz="3200" b="1" dirty="0">
                <a:effectLst/>
                <a:latin typeface="Times New Roman" panose="02020603050405020304" pitchFamily="18" charset="0"/>
                <a:ea typeface="Times New Roman" panose="02020603050405020304" pitchFamily="18" charset="0"/>
              </a:rPr>
              <a:t>Task 6.2 EU-RU cooperation in building nuclear competences (based on former collaborations: ENEN-RU 1&amp;2)</a:t>
            </a:r>
          </a:p>
          <a:p>
            <a:pPr marL="0" marR="71755" lvl="0" indent="0" algn="just">
              <a:spcBef>
                <a:spcPts val="0"/>
              </a:spcBef>
              <a:spcAft>
                <a:spcPts val="0"/>
              </a:spcAft>
              <a:buNone/>
            </a:pPr>
            <a:r>
              <a:rPr lang="en-US" sz="2200" dirty="0">
                <a:effectLst/>
                <a:latin typeface="Garamond" panose="02020404030301010803" pitchFamily="18" charset="0"/>
                <a:ea typeface="TimesNewRoman"/>
                <a:cs typeface="TimesNewRoman"/>
              </a:rPr>
              <a:t>Competence building for advanced nuclear reactor technologies:</a:t>
            </a:r>
            <a:endParaRPr lang="en-US" sz="2200" dirty="0">
              <a:effectLst/>
              <a:latin typeface="Times New Roman" panose="02020603050405020304" pitchFamily="18" charset="0"/>
              <a:ea typeface="Times New Roman" panose="02020603050405020304" pitchFamily="18" charset="0"/>
            </a:endParaRPr>
          </a:p>
          <a:p>
            <a:pPr marL="742950" marR="71755" lvl="1" indent="-285750" algn="just">
              <a:spcBef>
                <a:spcPts val="0"/>
              </a:spcBef>
              <a:spcAft>
                <a:spcPts val="0"/>
              </a:spcAft>
              <a:buFont typeface="+mj-lt"/>
              <a:buAutoNum type="alphaLcPeriod"/>
            </a:pPr>
            <a:r>
              <a:rPr lang="en-US" sz="2200" dirty="0">
                <a:solidFill>
                  <a:schemeClr val="tx1"/>
                </a:solidFill>
                <a:effectLst/>
                <a:latin typeface="Garamond" panose="02020404030301010803" pitchFamily="18" charset="0"/>
                <a:ea typeface="TimesNewRoman"/>
                <a:cs typeface="TimesNewRoman"/>
              </a:rPr>
              <a:t>Competence mapping to identify industry needs and gaps in E&amp;T domain. The Russian side would share its tools and experience for competence mapping in nuclear field. It would be applicable for both universities and industry/research institutes.</a:t>
            </a:r>
            <a:endParaRPr lang="en-US" sz="2200" dirty="0">
              <a:solidFill>
                <a:schemeClr val="tx1"/>
              </a:solidFill>
              <a:effectLst/>
              <a:latin typeface="Times New Roman" panose="02020603050405020304" pitchFamily="18" charset="0"/>
              <a:ea typeface="Times New Roman" panose="02020603050405020304" pitchFamily="18" charset="0"/>
            </a:endParaRPr>
          </a:p>
          <a:p>
            <a:pPr marL="742950" marR="71755" lvl="1" indent="-285750" algn="just">
              <a:spcBef>
                <a:spcPts val="0"/>
              </a:spcBef>
              <a:spcAft>
                <a:spcPts val="0"/>
              </a:spcAft>
              <a:buFont typeface="+mj-lt"/>
              <a:buAutoNum type="alphaLcPeriod"/>
            </a:pPr>
            <a:r>
              <a:rPr lang="en-US" sz="2200" dirty="0">
                <a:solidFill>
                  <a:schemeClr val="tx1"/>
                </a:solidFill>
                <a:effectLst/>
                <a:latin typeface="Garamond" panose="02020404030301010803" pitchFamily="18" charset="0"/>
                <a:ea typeface="TimesNewRoman"/>
                <a:cs typeface="TimesNewRoman"/>
              </a:rPr>
              <a:t>Joint research actions for PhD level on assessment of national and multinational energy systems (introduction of Gen-IV reactors, SMRs, renewables, closed NFC). The focus of the analyses would be on meeting EU and Global challenges with combination of various advanced technologies. The actions would utilize the most advanced tools developed by international organizations, like MESSAGE from INPRO IAEA.</a:t>
            </a:r>
            <a:endParaRPr lang="en-US" sz="2200" dirty="0">
              <a:solidFill>
                <a:schemeClr val="tx1"/>
              </a:solidFill>
              <a:effectLst/>
              <a:latin typeface="Times New Roman" panose="02020603050405020304" pitchFamily="18" charset="0"/>
              <a:ea typeface="Times New Roman" panose="02020603050405020304" pitchFamily="18" charset="0"/>
            </a:endParaRPr>
          </a:p>
          <a:p>
            <a:pPr marL="742950" marR="71755" lvl="1" indent="-285750" algn="just">
              <a:spcBef>
                <a:spcPts val="0"/>
              </a:spcBef>
              <a:spcAft>
                <a:spcPts val="0"/>
              </a:spcAft>
              <a:buFont typeface="+mj-lt"/>
              <a:buAutoNum type="alphaLcPeriod"/>
            </a:pPr>
            <a:r>
              <a:rPr lang="en-US" sz="2200" dirty="0">
                <a:solidFill>
                  <a:schemeClr val="tx1"/>
                </a:solidFill>
                <a:effectLst/>
                <a:latin typeface="Garamond" panose="02020404030301010803" pitchFamily="18" charset="0"/>
                <a:ea typeface="TimesNewRoman"/>
                <a:cs typeface="TimesNewRoman"/>
              </a:rPr>
              <a:t>E&amp;T actions towards competence building and familiarization with the latest advancements in the field advanced nuclear reactor technologies. These actions would offer to students, nuclear research and industry a broader basis of highly qualified human resources and foster cooperation in nuclear power development. The actions would include mobility of students, professors, specialists through training courses, schools, seminars organized by both sides, ENEN and Russia.</a:t>
            </a:r>
            <a:endParaRPr lang="en-US" sz="2200" dirty="0">
              <a:solidFill>
                <a:schemeClr val="tx1"/>
              </a:solidFill>
              <a:effectLst/>
              <a:latin typeface="Times New Roman" panose="02020603050405020304" pitchFamily="18" charset="0"/>
              <a:ea typeface="Times New Roman" panose="02020603050405020304" pitchFamily="18" charset="0"/>
            </a:endParaRPr>
          </a:p>
          <a:p>
            <a:pPr marL="0" indent="0">
              <a:buNone/>
            </a:pPr>
            <a:endParaRPr lang="en-US" sz="3200" b="1" dirty="0">
              <a:effectLst/>
              <a:latin typeface="Times New Roman" panose="02020603050405020304" pitchFamily="18" charset="0"/>
              <a:ea typeface="Times New Roman" panose="02020603050405020304" pitchFamily="18" charset="0"/>
            </a:endParaRPr>
          </a:p>
          <a:p>
            <a:endParaRPr lang="en-US" dirty="0"/>
          </a:p>
        </p:txBody>
      </p:sp>
      <p:sp>
        <p:nvSpPr>
          <p:cNvPr id="4" name="Footer Placeholder 3">
            <a:extLst>
              <a:ext uri="{FF2B5EF4-FFF2-40B4-BE49-F238E27FC236}">
                <a16:creationId xmlns:a16="http://schemas.microsoft.com/office/drawing/2014/main" id="{0D631841-2A35-4381-8B3F-065815B12187}"/>
              </a:ext>
            </a:extLst>
          </p:cNvPr>
          <p:cNvSpPr>
            <a:spLocks noGrp="1"/>
          </p:cNvSpPr>
          <p:nvPr>
            <p:ph type="ftr" sz="quarter" idx="11"/>
          </p:nvPr>
        </p:nvSpPr>
        <p:spPr/>
        <p:txBody>
          <a:bodyPr/>
          <a:lstStyle/>
          <a:p>
            <a:endParaRPr lang="sl-SI" dirty="0"/>
          </a:p>
        </p:txBody>
      </p:sp>
      <p:sp>
        <p:nvSpPr>
          <p:cNvPr id="5" name="Slide Number Placeholder 4">
            <a:extLst>
              <a:ext uri="{FF2B5EF4-FFF2-40B4-BE49-F238E27FC236}">
                <a16:creationId xmlns:a16="http://schemas.microsoft.com/office/drawing/2014/main" id="{E5DBBA0F-EC7B-4216-9868-481F12EB042D}"/>
              </a:ext>
            </a:extLst>
          </p:cNvPr>
          <p:cNvSpPr>
            <a:spLocks noGrp="1"/>
          </p:cNvSpPr>
          <p:nvPr>
            <p:ph type="sldNum" sz="quarter" idx="12"/>
          </p:nvPr>
        </p:nvSpPr>
        <p:spPr/>
        <p:txBody>
          <a:bodyPr/>
          <a:lstStyle/>
          <a:p>
            <a:fld id="{F55BA191-9A7D-4736-AA46-F8BA6841498B}" type="slidenum">
              <a:rPr lang="sl-SI" smtClean="0"/>
              <a:pPr/>
              <a:t>10</a:t>
            </a:fld>
            <a:endParaRPr lang="sl-SI" dirty="0"/>
          </a:p>
        </p:txBody>
      </p:sp>
      <p:pic>
        <p:nvPicPr>
          <p:cNvPr id="6" name="Picture 5">
            <a:extLst>
              <a:ext uri="{FF2B5EF4-FFF2-40B4-BE49-F238E27FC236}">
                <a16:creationId xmlns:a16="http://schemas.microsoft.com/office/drawing/2014/main" id="{826430E9-1E10-463F-A929-FD9A3A4B5B85}"/>
              </a:ext>
            </a:extLst>
          </p:cNvPr>
          <p:cNvPicPr>
            <a:picLocks noChangeAspect="1"/>
          </p:cNvPicPr>
          <p:nvPr/>
        </p:nvPicPr>
        <p:blipFill>
          <a:blip r:embed="rId2"/>
          <a:stretch>
            <a:fillRect/>
          </a:stretch>
        </p:blipFill>
        <p:spPr>
          <a:xfrm>
            <a:off x="0" y="-8722"/>
            <a:ext cx="1347437" cy="465637"/>
          </a:xfrm>
          <a:prstGeom prst="rect">
            <a:avLst/>
          </a:prstGeom>
        </p:spPr>
      </p:pic>
      <p:sp>
        <p:nvSpPr>
          <p:cNvPr id="7" name="Titel 6"/>
          <p:cNvSpPr>
            <a:spLocks noGrp="1"/>
          </p:cNvSpPr>
          <p:nvPr>
            <p:ph type="title"/>
          </p:nvPr>
        </p:nvSpPr>
        <p:spPr/>
        <p:txBody>
          <a:bodyPr>
            <a:normAutofit fontScale="90000"/>
          </a:bodyPr>
          <a:lstStyle/>
          <a:p>
            <a:r>
              <a:rPr lang="en-US" sz="3600" b="1" dirty="0">
                <a:effectLst/>
                <a:latin typeface="Times New Roman" panose="02020603050405020304" pitchFamily="18" charset="0"/>
                <a:ea typeface="Times New Roman" panose="02020603050405020304" pitchFamily="18" charset="0"/>
              </a:rPr>
              <a:t>WP6 Internationalization and stakeholder involvement</a:t>
            </a:r>
            <a:endParaRPr lang="de-DE" dirty="0"/>
          </a:p>
        </p:txBody>
      </p:sp>
    </p:spTree>
    <p:extLst>
      <p:ext uri="{BB962C8B-B14F-4D97-AF65-F5344CB8AC3E}">
        <p14:creationId xmlns:p14="http://schemas.microsoft.com/office/powerpoint/2010/main" val="32400236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13C7E1-4800-4D79-B68D-5E660E7A9234}"/>
              </a:ext>
            </a:extLst>
          </p:cNvPr>
          <p:cNvSpPr>
            <a:spLocks noGrp="1"/>
          </p:cNvSpPr>
          <p:nvPr>
            <p:ph idx="1"/>
          </p:nvPr>
        </p:nvSpPr>
        <p:spPr/>
        <p:txBody>
          <a:bodyPr>
            <a:normAutofit/>
          </a:bodyPr>
          <a:lstStyle/>
          <a:p>
            <a:pPr marL="0" indent="0">
              <a:buNone/>
            </a:pPr>
            <a:endParaRPr lang="en-US" sz="3200" b="1" dirty="0">
              <a:effectLst/>
              <a:latin typeface="Times New Roman" panose="02020603050405020304" pitchFamily="18" charset="0"/>
              <a:ea typeface="Times New Roman" panose="02020603050405020304" pitchFamily="18" charset="0"/>
            </a:endParaRPr>
          </a:p>
          <a:p>
            <a:pPr marL="0" indent="0">
              <a:buNone/>
            </a:pPr>
            <a:r>
              <a:rPr lang="en-US" sz="3200" b="1" dirty="0">
                <a:effectLst/>
                <a:latin typeface="Times New Roman" panose="02020603050405020304" pitchFamily="18" charset="0"/>
                <a:ea typeface="Times New Roman" panose="02020603050405020304" pitchFamily="18" charset="0"/>
              </a:rPr>
              <a:t>Task 6.3 ENEN-US cooperation in building nuclear competences (NEDHO, ENEN)</a:t>
            </a:r>
          </a:p>
          <a:p>
            <a:pPr marL="0" indent="0">
              <a:buNone/>
            </a:pPr>
            <a:endParaRPr lang="en-US" sz="3200" b="1" i="1" dirty="0">
              <a:latin typeface="Times New Roman" panose="02020603050405020304" pitchFamily="18" charset="0"/>
              <a:ea typeface="Times New Roman" panose="02020603050405020304" pitchFamily="18" charset="0"/>
            </a:endParaRPr>
          </a:p>
          <a:p>
            <a:pPr marL="0" indent="0">
              <a:buNone/>
            </a:pPr>
            <a:r>
              <a:rPr lang="en-US" b="1" dirty="0">
                <a:latin typeface="Times New Roman" panose="02020603050405020304" pitchFamily="18" charset="0"/>
              </a:rPr>
              <a:t>Nuclear Engineering Department Heads Organization (US) - </a:t>
            </a:r>
            <a:r>
              <a:rPr lang="en-US" b="1" dirty="0">
                <a:solidFill>
                  <a:srgbClr val="FF0000"/>
                </a:solidFill>
                <a:latin typeface="Times New Roman" panose="02020603050405020304" pitchFamily="18" charset="0"/>
              </a:rPr>
              <a:t>a new collaboration</a:t>
            </a:r>
          </a:p>
        </p:txBody>
      </p:sp>
      <p:sp>
        <p:nvSpPr>
          <p:cNvPr id="4" name="Footer Placeholder 3">
            <a:extLst>
              <a:ext uri="{FF2B5EF4-FFF2-40B4-BE49-F238E27FC236}">
                <a16:creationId xmlns:a16="http://schemas.microsoft.com/office/drawing/2014/main" id="{0D631841-2A35-4381-8B3F-065815B12187}"/>
              </a:ext>
            </a:extLst>
          </p:cNvPr>
          <p:cNvSpPr>
            <a:spLocks noGrp="1"/>
          </p:cNvSpPr>
          <p:nvPr>
            <p:ph type="ftr" sz="quarter" idx="11"/>
          </p:nvPr>
        </p:nvSpPr>
        <p:spPr/>
        <p:txBody>
          <a:bodyPr/>
          <a:lstStyle/>
          <a:p>
            <a:endParaRPr lang="sl-SI" dirty="0"/>
          </a:p>
        </p:txBody>
      </p:sp>
      <p:sp>
        <p:nvSpPr>
          <p:cNvPr id="5" name="Slide Number Placeholder 4">
            <a:extLst>
              <a:ext uri="{FF2B5EF4-FFF2-40B4-BE49-F238E27FC236}">
                <a16:creationId xmlns:a16="http://schemas.microsoft.com/office/drawing/2014/main" id="{E5DBBA0F-EC7B-4216-9868-481F12EB042D}"/>
              </a:ext>
            </a:extLst>
          </p:cNvPr>
          <p:cNvSpPr>
            <a:spLocks noGrp="1"/>
          </p:cNvSpPr>
          <p:nvPr>
            <p:ph type="sldNum" sz="quarter" idx="12"/>
          </p:nvPr>
        </p:nvSpPr>
        <p:spPr/>
        <p:txBody>
          <a:bodyPr/>
          <a:lstStyle/>
          <a:p>
            <a:fld id="{F55BA191-9A7D-4736-AA46-F8BA6841498B}" type="slidenum">
              <a:rPr lang="sl-SI" smtClean="0"/>
              <a:pPr/>
              <a:t>11</a:t>
            </a:fld>
            <a:endParaRPr lang="sl-SI" dirty="0"/>
          </a:p>
        </p:txBody>
      </p:sp>
      <p:pic>
        <p:nvPicPr>
          <p:cNvPr id="6" name="Picture 5">
            <a:extLst>
              <a:ext uri="{FF2B5EF4-FFF2-40B4-BE49-F238E27FC236}">
                <a16:creationId xmlns:a16="http://schemas.microsoft.com/office/drawing/2014/main" id="{826430E9-1E10-463F-A929-FD9A3A4B5B85}"/>
              </a:ext>
            </a:extLst>
          </p:cNvPr>
          <p:cNvPicPr>
            <a:picLocks noChangeAspect="1"/>
          </p:cNvPicPr>
          <p:nvPr/>
        </p:nvPicPr>
        <p:blipFill>
          <a:blip r:embed="rId2"/>
          <a:stretch>
            <a:fillRect/>
          </a:stretch>
        </p:blipFill>
        <p:spPr>
          <a:xfrm>
            <a:off x="0" y="-8722"/>
            <a:ext cx="1347437" cy="465637"/>
          </a:xfrm>
          <a:prstGeom prst="rect">
            <a:avLst/>
          </a:prstGeom>
        </p:spPr>
      </p:pic>
      <p:sp>
        <p:nvSpPr>
          <p:cNvPr id="8" name="Title 1">
            <a:extLst>
              <a:ext uri="{FF2B5EF4-FFF2-40B4-BE49-F238E27FC236}">
                <a16:creationId xmlns:a16="http://schemas.microsoft.com/office/drawing/2014/main" id="{CF55BC7B-4109-4FB8-9EF4-70D5C158C50B}"/>
              </a:ext>
            </a:extLst>
          </p:cNvPr>
          <p:cNvSpPr txBox="1">
            <a:spLocks/>
          </p:cNvSpPr>
          <p:nvPr/>
        </p:nvSpPr>
        <p:spPr>
          <a:xfrm>
            <a:off x="457200" y="274638"/>
            <a:ext cx="8229600" cy="1570186"/>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3600" b="1" kern="1200">
                <a:solidFill>
                  <a:schemeClr val="tx1"/>
                </a:solidFill>
                <a:latin typeface="+mj-lt"/>
                <a:ea typeface="+mj-ea"/>
                <a:cs typeface="+mj-cs"/>
              </a:defRPr>
            </a:lvl1pPr>
          </a:lstStyle>
          <a:p>
            <a:pPr fontAlgn="auto">
              <a:spcAft>
                <a:spcPts val="0"/>
              </a:spcAft>
            </a:pPr>
            <a:r>
              <a:rPr lang="en-US" dirty="0">
                <a:latin typeface="Times New Roman" panose="02020603050405020304" pitchFamily="18" charset="0"/>
                <a:ea typeface="Times New Roman" panose="02020603050405020304" pitchFamily="18" charset="0"/>
              </a:rPr>
              <a:t>WP 6 Internationalization and stakeholder involvement</a:t>
            </a:r>
            <a:endParaRPr lang="en-US" dirty="0">
              <a:solidFill>
                <a:srgbClr val="FF0000"/>
              </a:solidFill>
            </a:endParaRPr>
          </a:p>
        </p:txBody>
      </p:sp>
    </p:spTree>
    <p:extLst>
      <p:ext uri="{BB962C8B-B14F-4D97-AF65-F5344CB8AC3E}">
        <p14:creationId xmlns:p14="http://schemas.microsoft.com/office/powerpoint/2010/main" val="564000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13C7E1-4800-4D79-B68D-5E660E7A9234}"/>
              </a:ext>
            </a:extLst>
          </p:cNvPr>
          <p:cNvSpPr>
            <a:spLocks noGrp="1"/>
          </p:cNvSpPr>
          <p:nvPr>
            <p:ph idx="1"/>
          </p:nvPr>
        </p:nvSpPr>
        <p:spPr/>
        <p:txBody>
          <a:bodyPr>
            <a:normAutofit/>
          </a:bodyPr>
          <a:lstStyle/>
          <a:p>
            <a:pPr marL="0" indent="0">
              <a:buNone/>
            </a:pPr>
            <a:r>
              <a:rPr lang="en-US" sz="3200" b="1" dirty="0">
                <a:latin typeface="Times New Roman" panose="02020603050405020304" pitchFamily="18" charset="0"/>
              </a:rPr>
              <a:t>Task 6.4 ENEN-JP cooperation in building nuclear competences (based on previous experiences in EUJEP 1&amp;2 projects)</a:t>
            </a:r>
          </a:p>
          <a:p>
            <a:pPr marL="0" indent="0">
              <a:buNone/>
            </a:pPr>
            <a:endParaRPr lang="en-US" sz="3200" b="1" dirty="0">
              <a:latin typeface="Times New Roman" panose="02020603050405020304" pitchFamily="18" charset="0"/>
            </a:endParaRPr>
          </a:p>
          <a:p>
            <a:pPr marL="0" indent="0">
              <a:buNone/>
            </a:pPr>
            <a:r>
              <a:rPr lang="en-US" sz="2600" b="1" dirty="0">
                <a:latin typeface="Garamond" panose="02020404030301010803" pitchFamily="18" charset="0"/>
              </a:rPr>
              <a:t>Terms are currently under definition:</a:t>
            </a:r>
          </a:p>
          <a:p>
            <a:pPr>
              <a:buFontTx/>
              <a:buChar char="-"/>
            </a:pPr>
            <a:r>
              <a:rPr lang="en-US" sz="2600" b="1" dirty="0">
                <a:latin typeface="Garamond" panose="02020404030301010803" pitchFamily="18" charset="0"/>
              </a:rPr>
              <a:t>Dedicated programs for Master , PhD and researchers</a:t>
            </a:r>
          </a:p>
          <a:p>
            <a:pPr>
              <a:buFontTx/>
              <a:buChar char="-"/>
            </a:pPr>
            <a:r>
              <a:rPr lang="en-US" sz="2600" b="1" dirty="0">
                <a:latin typeface="Garamond" panose="02020404030301010803" pitchFamily="18" charset="0"/>
              </a:rPr>
              <a:t>Focus on new research capabilities offered by JP labs and organizations</a:t>
            </a:r>
          </a:p>
          <a:p>
            <a:pPr>
              <a:buFontTx/>
              <a:buChar char="-"/>
            </a:pPr>
            <a:r>
              <a:rPr lang="en-US" sz="2600" b="1" dirty="0">
                <a:latin typeface="Garamond" panose="02020404030301010803" pitchFamily="18" charset="0"/>
              </a:rPr>
              <a:t>Tokyo, Fukui, Kyoto</a:t>
            </a:r>
          </a:p>
          <a:p>
            <a:pPr marL="0" indent="0">
              <a:buNone/>
            </a:pPr>
            <a:endParaRPr lang="en-US" sz="3200" b="1" dirty="0">
              <a:latin typeface="Times New Roman" panose="02020603050405020304" pitchFamily="18" charset="0"/>
            </a:endParaRPr>
          </a:p>
          <a:p>
            <a:endParaRPr lang="en-US" dirty="0"/>
          </a:p>
        </p:txBody>
      </p:sp>
      <p:sp>
        <p:nvSpPr>
          <p:cNvPr id="4" name="Footer Placeholder 3">
            <a:extLst>
              <a:ext uri="{FF2B5EF4-FFF2-40B4-BE49-F238E27FC236}">
                <a16:creationId xmlns:a16="http://schemas.microsoft.com/office/drawing/2014/main" id="{0D631841-2A35-4381-8B3F-065815B12187}"/>
              </a:ext>
            </a:extLst>
          </p:cNvPr>
          <p:cNvSpPr>
            <a:spLocks noGrp="1"/>
          </p:cNvSpPr>
          <p:nvPr>
            <p:ph type="ftr" sz="quarter" idx="11"/>
          </p:nvPr>
        </p:nvSpPr>
        <p:spPr/>
        <p:txBody>
          <a:bodyPr/>
          <a:lstStyle/>
          <a:p>
            <a:endParaRPr lang="sl-SI" dirty="0"/>
          </a:p>
        </p:txBody>
      </p:sp>
      <p:sp>
        <p:nvSpPr>
          <p:cNvPr id="5" name="Slide Number Placeholder 4">
            <a:extLst>
              <a:ext uri="{FF2B5EF4-FFF2-40B4-BE49-F238E27FC236}">
                <a16:creationId xmlns:a16="http://schemas.microsoft.com/office/drawing/2014/main" id="{E5DBBA0F-EC7B-4216-9868-481F12EB042D}"/>
              </a:ext>
            </a:extLst>
          </p:cNvPr>
          <p:cNvSpPr>
            <a:spLocks noGrp="1"/>
          </p:cNvSpPr>
          <p:nvPr>
            <p:ph type="sldNum" sz="quarter" idx="12"/>
          </p:nvPr>
        </p:nvSpPr>
        <p:spPr/>
        <p:txBody>
          <a:bodyPr/>
          <a:lstStyle/>
          <a:p>
            <a:fld id="{F55BA191-9A7D-4736-AA46-F8BA6841498B}" type="slidenum">
              <a:rPr lang="sl-SI" smtClean="0"/>
              <a:pPr/>
              <a:t>12</a:t>
            </a:fld>
            <a:endParaRPr lang="sl-SI" dirty="0"/>
          </a:p>
        </p:txBody>
      </p:sp>
      <p:pic>
        <p:nvPicPr>
          <p:cNvPr id="6" name="Picture 5">
            <a:extLst>
              <a:ext uri="{FF2B5EF4-FFF2-40B4-BE49-F238E27FC236}">
                <a16:creationId xmlns:a16="http://schemas.microsoft.com/office/drawing/2014/main" id="{826430E9-1E10-463F-A929-FD9A3A4B5B85}"/>
              </a:ext>
            </a:extLst>
          </p:cNvPr>
          <p:cNvPicPr>
            <a:picLocks noChangeAspect="1"/>
          </p:cNvPicPr>
          <p:nvPr/>
        </p:nvPicPr>
        <p:blipFill>
          <a:blip r:embed="rId2"/>
          <a:stretch>
            <a:fillRect/>
          </a:stretch>
        </p:blipFill>
        <p:spPr>
          <a:xfrm>
            <a:off x="0" y="-8722"/>
            <a:ext cx="1347437" cy="465637"/>
          </a:xfrm>
          <a:prstGeom prst="rect">
            <a:avLst/>
          </a:prstGeom>
        </p:spPr>
      </p:pic>
      <p:sp>
        <p:nvSpPr>
          <p:cNvPr id="8" name="Title 1">
            <a:extLst>
              <a:ext uri="{FF2B5EF4-FFF2-40B4-BE49-F238E27FC236}">
                <a16:creationId xmlns:a16="http://schemas.microsoft.com/office/drawing/2014/main" id="{CF55BC7B-4109-4FB8-9EF4-70D5C158C50B}"/>
              </a:ext>
            </a:extLst>
          </p:cNvPr>
          <p:cNvSpPr>
            <a:spLocks noGrp="1"/>
          </p:cNvSpPr>
          <p:nvPr>
            <p:ph type="title"/>
          </p:nvPr>
        </p:nvSpPr>
        <p:spPr/>
        <p:txBody>
          <a:bodyPr>
            <a:normAutofit fontScale="90000"/>
          </a:bodyPr>
          <a:lstStyle/>
          <a:p>
            <a:r>
              <a:rPr lang="en-US" sz="3600" b="1" dirty="0">
                <a:effectLst/>
                <a:latin typeface="Times New Roman" panose="02020603050405020304" pitchFamily="18" charset="0"/>
                <a:ea typeface="Times New Roman" panose="02020603050405020304" pitchFamily="18" charset="0"/>
              </a:rPr>
              <a:t>WP 6 Internationalization and stakeholder involvement</a:t>
            </a:r>
            <a:endParaRPr lang="en-US" dirty="0">
              <a:solidFill>
                <a:srgbClr val="FF0000"/>
              </a:solidFill>
            </a:endParaRPr>
          </a:p>
        </p:txBody>
      </p:sp>
    </p:spTree>
    <p:extLst>
      <p:ext uri="{BB962C8B-B14F-4D97-AF65-F5344CB8AC3E}">
        <p14:creationId xmlns:p14="http://schemas.microsoft.com/office/powerpoint/2010/main" val="42196049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13C7E1-4800-4D79-B68D-5E660E7A9234}"/>
              </a:ext>
            </a:extLst>
          </p:cNvPr>
          <p:cNvSpPr>
            <a:spLocks noGrp="1"/>
          </p:cNvSpPr>
          <p:nvPr>
            <p:ph idx="1"/>
          </p:nvPr>
        </p:nvSpPr>
        <p:spPr/>
        <p:txBody>
          <a:bodyPr>
            <a:normAutofit/>
          </a:bodyPr>
          <a:lstStyle/>
          <a:p>
            <a:pPr marL="0" indent="0">
              <a:buNone/>
            </a:pPr>
            <a:r>
              <a:rPr lang="en-US" sz="3200" b="1" dirty="0">
                <a:latin typeface="Times New Roman" panose="02020603050405020304" pitchFamily="18" charset="0"/>
              </a:rPr>
              <a:t>Task 6.5 ENEN-International organizations cooperation in building nuclear competences (IAEA, EC-JRC, UNENE, ENEN)</a:t>
            </a:r>
          </a:p>
          <a:p>
            <a:pPr marL="0" indent="0">
              <a:buNone/>
            </a:pPr>
            <a:r>
              <a:rPr lang="en-GB" sz="1800" dirty="0">
                <a:effectLst/>
                <a:latin typeface="Garamond" panose="02020404030301010803" pitchFamily="18" charset="0"/>
                <a:ea typeface="Arial" panose="020B0604020202020204" pitchFamily="34" charset="0"/>
                <a:cs typeface="Arial" panose="020B0604020202020204" pitchFamily="34" charset="0"/>
              </a:rPr>
              <a:t>In order to address various gaps in competences when it comes to nuclear energy, the International Atomic Energy Agency (IAEA) developed a series of Nuclear Energy Management schools jointly with local/national parties. The schools are addressing key issues and are implemented in various areas based on a need analysis. Considering that multiple countries from EU such as Romania, France, Finland, Slovakia, Poland, Bulgaria, etc. are looking at construction of new units, specific needs in training possible future personnel have been identified. This action will implement, annually, a two-weeks European regional Nuclear Energy Management school with specialized education and training based on found needs. The school will be implemented with the support from the IAEA and the EC-JRC.</a:t>
            </a:r>
            <a:endParaRPr lang="en-US" sz="1800" dirty="0">
              <a:effectLst/>
              <a:latin typeface="Times New Roman" panose="02020603050405020304" pitchFamily="18" charset="0"/>
              <a:ea typeface="Times New Roman" panose="02020603050405020304" pitchFamily="18" charset="0"/>
            </a:endParaRPr>
          </a:p>
          <a:p>
            <a:pPr marL="0" indent="0">
              <a:buNone/>
            </a:pPr>
            <a:endParaRPr lang="en-US" dirty="0"/>
          </a:p>
        </p:txBody>
      </p:sp>
      <p:sp>
        <p:nvSpPr>
          <p:cNvPr id="4" name="Footer Placeholder 3">
            <a:extLst>
              <a:ext uri="{FF2B5EF4-FFF2-40B4-BE49-F238E27FC236}">
                <a16:creationId xmlns:a16="http://schemas.microsoft.com/office/drawing/2014/main" id="{0D631841-2A35-4381-8B3F-065815B12187}"/>
              </a:ext>
            </a:extLst>
          </p:cNvPr>
          <p:cNvSpPr>
            <a:spLocks noGrp="1"/>
          </p:cNvSpPr>
          <p:nvPr>
            <p:ph type="ftr" sz="quarter" idx="11"/>
          </p:nvPr>
        </p:nvSpPr>
        <p:spPr/>
        <p:txBody>
          <a:bodyPr/>
          <a:lstStyle/>
          <a:p>
            <a:endParaRPr lang="sl-SI" dirty="0"/>
          </a:p>
        </p:txBody>
      </p:sp>
      <p:sp>
        <p:nvSpPr>
          <p:cNvPr id="5" name="Slide Number Placeholder 4">
            <a:extLst>
              <a:ext uri="{FF2B5EF4-FFF2-40B4-BE49-F238E27FC236}">
                <a16:creationId xmlns:a16="http://schemas.microsoft.com/office/drawing/2014/main" id="{E5DBBA0F-EC7B-4216-9868-481F12EB042D}"/>
              </a:ext>
            </a:extLst>
          </p:cNvPr>
          <p:cNvSpPr>
            <a:spLocks noGrp="1"/>
          </p:cNvSpPr>
          <p:nvPr>
            <p:ph type="sldNum" sz="quarter" idx="12"/>
          </p:nvPr>
        </p:nvSpPr>
        <p:spPr/>
        <p:txBody>
          <a:bodyPr/>
          <a:lstStyle/>
          <a:p>
            <a:fld id="{F55BA191-9A7D-4736-AA46-F8BA6841498B}" type="slidenum">
              <a:rPr lang="sl-SI" smtClean="0"/>
              <a:pPr/>
              <a:t>13</a:t>
            </a:fld>
            <a:endParaRPr lang="sl-SI" dirty="0"/>
          </a:p>
        </p:txBody>
      </p:sp>
      <p:pic>
        <p:nvPicPr>
          <p:cNvPr id="6" name="Picture 5">
            <a:extLst>
              <a:ext uri="{FF2B5EF4-FFF2-40B4-BE49-F238E27FC236}">
                <a16:creationId xmlns:a16="http://schemas.microsoft.com/office/drawing/2014/main" id="{826430E9-1E10-463F-A929-FD9A3A4B5B85}"/>
              </a:ext>
            </a:extLst>
          </p:cNvPr>
          <p:cNvPicPr>
            <a:picLocks noChangeAspect="1"/>
          </p:cNvPicPr>
          <p:nvPr/>
        </p:nvPicPr>
        <p:blipFill>
          <a:blip r:embed="rId2"/>
          <a:stretch>
            <a:fillRect/>
          </a:stretch>
        </p:blipFill>
        <p:spPr>
          <a:xfrm>
            <a:off x="0" y="-8722"/>
            <a:ext cx="1347437" cy="465637"/>
          </a:xfrm>
          <a:prstGeom prst="rect">
            <a:avLst/>
          </a:prstGeom>
        </p:spPr>
      </p:pic>
      <p:sp>
        <p:nvSpPr>
          <p:cNvPr id="7" name="Title 1">
            <a:extLst>
              <a:ext uri="{FF2B5EF4-FFF2-40B4-BE49-F238E27FC236}">
                <a16:creationId xmlns:a16="http://schemas.microsoft.com/office/drawing/2014/main" id="{CF55BC7B-4109-4FB8-9EF4-70D5C158C50B}"/>
              </a:ext>
            </a:extLst>
          </p:cNvPr>
          <p:cNvSpPr>
            <a:spLocks noGrp="1"/>
          </p:cNvSpPr>
          <p:nvPr>
            <p:ph type="title"/>
          </p:nvPr>
        </p:nvSpPr>
        <p:spPr/>
        <p:txBody>
          <a:bodyPr>
            <a:normAutofit fontScale="90000"/>
          </a:bodyPr>
          <a:lstStyle/>
          <a:p>
            <a:r>
              <a:rPr lang="en-US" dirty="0">
                <a:latin typeface="Times New Roman" panose="02020603050405020304" pitchFamily="18" charset="0"/>
                <a:ea typeface="Times New Roman" panose="02020603050405020304" pitchFamily="18" charset="0"/>
              </a:rPr>
              <a:t>WP 6 Internationalization and stakeholder involvement</a:t>
            </a:r>
            <a:endParaRPr lang="en-US" dirty="0"/>
          </a:p>
        </p:txBody>
      </p:sp>
    </p:spTree>
    <p:extLst>
      <p:ext uri="{BB962C8B-B14F-4D97-AF65-F5344CB8AC3E}">
        <p14:creationId xmlns:p14="http://schemas.microsoft.com/office/powerpoint/2010/main" val="35240283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F19EB-1658-4C48-8F9B-4E0DB915B6FD}"/>
              </a:ext>
            </a:extLst>
          </p:cNvPr>
          <p:cNvSpPr>
            <a:spLocks noGrp="1"/>
          </p:cNvSpPr>
          <p:nvPr>
            <p:ph type="title"/>
          </p:nvPr>
        </p:nvSpPr>
        <p:spPr/>
        <p:txBody>
          <a:bodyPr>
            <a:normAutofit/>
          </a:bodyPr>
          <a:lstStyle/>
          <a:p>
            <a:pPr>
              <a:lnSpc>
                <a:spcPct val="107000"/>
              </a:lnSpc>
              <a:spcAft>
                <a:spcPts val="800"/>
              </a:spcAft>
            </a:pP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WP7 Project Communication and Dissemination</a:t>
            </a:r>
            <a:endParaRPr lang="en-US" sz="30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1B7BBB88-8CD8-4BEE-9760-95399A582FD2}"/>
              </a:ext>
            </a:extLst>
          </p:cNvPr>
          <p:cNvSpPr>
            <a:spLocks noGrp="1"/>
          </p:cNvSpPr>
          <p:nvPr>
            <p:ph idx="1"/>
          </p:nvPr>
        </p:nvSpPr>
        <p:spPr/>
        <p:txBody>
          <a:bodyPr>
            <a:normAutofit fontScale="77500" lnSpcReduction="20000"/>
          </a:bodyPr>
          <a:lstStyle/>
          <a:p>
            <a:pPr marL="0" indent="0">
              <a:spcBef>
                <a:spcPts val="300"/>
              </a:spcBef>
              <a:spcAft>
                <a:spcPts val="300"/>
              </a:spcAft>
              <a:buNone/>
            </a:pPr>
            <a:r>
              <a:rPr lang="en-US" sz="1800" dirty="0">
                <a:effectLst/>
                <a:latin typeface="Times New Roman" panose="02020603050405020304" pitchFamily="18" charset="0"/>
                <a:ea typeface="Times New Roman" panose="02020603050405020304" pitchFamily="18" charset="0"/>
              </a:rPr>
              <a:t>The objectives of WP7 are:</a:t>
            </a:r>
            <a:endParaRPr lang="en-BE" sz="1800" dirty="0">
              <a:effectLst/>
              <a:latin typeface="Times New Roman" panose="02020603050405020304" pitchFamily="18" charset="0"/>
              <a:ea typeface="Times New Roman" panose="02020603050405020304" pitchFamily="18" charset="0"/>
            </a:endParaRPr>
          </a:p>
          <a:p>
            <a:pPr marL="342900" lvl="0" indent="-342900">
              <a:spcBef>
                <a:spcPts val="300"/>
              </a:spcBef>
              <a:spcAft>
                <a:spcPts val="300"/>
              </a:spcAft>
              <a:buFont typeface="Arial" panose="020B0604020202020204" pitchFamily="34" charset="0"/>
              <a:buChar char="•"/>
              <a:tabLst>
                <a:tab pos="457200"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To disseminate the project results to targeted audiences and general public</a:t>
            </a:r>
            <a:endParaRPr lang="en-B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spcBef>
                <a:spcPts val="300"/>
              </a:spcBef>
              <a:spcAft>
                <a:spcPts val="300"/>
              </a:spcAft>
              <a:buFont typeface="Arial" panose="020B0604020202020204" pitchFamily="34" charset="0"/>
              <a:buChar char="•"/>
              <a:tabLst>
                <a:tab pos="457200"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To assure communication with relevant stakeholders and decision makers  </a:t>
            </a:r>
            <a:endParaRPr lang="en-B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spcBef>
                <a:spcPts val="300"/>
              </a:spcBef>
              <a:spcAft>
                <a:spcPts val="300"/>
              </a:spcAft>
              <a:buFont typeface="Arial" panose="020B0604020202020204" pitchFamily="34" charset="0"/>
              <a:buChar char="•"/>
              <a:tabLst>
                <a:tab pos="457200" algn="l"/>
              </a:tabLs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To support outreach to potential beneficiaries.</a:t>
            </a:r>
            <a:endParaRPr lang="en-B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endParaRPr lang="en-GB" sz="1800" dirty="0">
              <a:effectLst/>
              <a:latin typeface="Times New Roman" panose="02020603050405020304" pitchFamily="18" charset="0"/>
              <a:ea typeface="Times New Roman" panose="02020603050405020304" pitchFamily="18" charset="0"/>
            </a:endParaRPr>
          </a:p>
          <a:p>
            <a:pPr marL="0" indent="0">
              <a:buNone/>
            </a:pPr>
            <a:r>
              <a:rPr lang="en-US" sz="1800" b="1" dirty="0">
                <a:effectLst/>
                <a:latin typeface="Times New Roman" panose="02020603050405020304" pitchFamily="18" charset="0"/>
                <a:ea typeface="Times New Roman" panose="02020603050405020304" pitchFamily="18" charset="0"/>
              </a:rPr>
              <a:t>T7.1. Design of promo material and set-up a dissemination and communication plan (EVALION + ENEN)</a:t>
            </a:r>
            <a:endParaRPr lang="en-BE" sz="1800" dirty="0">
              <a:effectLst/>
              <a:latin typeface="Times New Roman" panose="02020603050405020304" pitchFamily="18" charset="0"/>
              <a:ea typeface="Times New Roman" panose="02020603050405020304" pitchFamily="18" charset="0"/>
            </a:endParaRPr>
          </a:p>
          <a:p>
            <a:pPr marL="0" indent="0">
              <a:buNone/>
            </a:pPr>
            <a:r>
              <a:rPr lang="en-US" sz="1800" i="1" dirty="0">
                <a:effectLst/>
                <a:latin typeface="Times New Roman" panose="02020603050405020304" pitchFamily="18" charset="0"/>
                <a:ea typeface="Times New Roman" panose="02020603050405020304" pitchFamily="18" charset="0"/>
              </a:rPr>
              <a:t>Creation of the Project identity package : Logo, Project poster, project flyer, PPT Template (M6) + Compilation of communication &amp; dissemination plan (M12)</a:t>
            </a:r>
            <a:endParaRPr lang="en-BE" sz="1800" i="1" dirty="0">
              <a:effectLst/>
              <a:latin typeface="Times New Roman" panose="02020603050405020304" pitchFamily="18" charset="0"/>
              <a:ea typeface="Times New Roman" panose="02020603050405020304" pitchFamily="18" charset="0"/>
            </a:endParaRPr>
          </a:p>
          <a:p>
            <a:pPr marL="0" indent="0">
              <a:buNone/>
            </a:pPr>
            <a:endParaRPr lang="en-US" sz="1800" b="1" dirty="0">
              <a:effectLst/>
              <a:latin typeface="Times New Roman" panose="02020603050405020304" pitchFamily="18" charset="0"/>
              <a:ea typeface="Times New Roman" panose="02020603050405020304" pitchFamily="18" charset="0"/>
            </a:endParaRPr>
          </a:p>
          <a:p>
            <a:pPr marL="0" indent="0">
              <a:buNone/>
            </a:pPr>
            <a:r>
              <a:rPr lang="en-US" sz="1800" b="1" dirty="0">
                <a:effectLst/>
                <a:latin typeface="Times New Roman" panose="02020603050405020304" pitchFamily="18" charset="0"/>
                <a:ea typeface="Times New Roman" panose="02020603050405020304" pitchFamily="18" charset="0"/>
              </a:rPr>
              <a:t>T7.2 Dissemination and Communication of project results (ENEN + All partners)</a:t>
            </a:r>
            <a:endParaRPr lang="en-BE" sz="1800" dirty="0">
              <a:effectLst/>
              <a:latin typeface="Times New Roman" panose="02020603050405020304" pitchFamily="18" charset="0"/>
              <a:ea typeface="Times New Roman" panose="02020603050405020304" pitchFamily="18" charset="0"/>
            </a:endParaRPr>
          </a:p>
          <a:p>
            <a:pPr marL="0" indent="0">
              <a:buNone/>
            </a:pPr>
            <a:r>
              <a:rPr lang="en-US" sz="1800" i="1" dirty="0">
                <a:effectLst/>
                <a:latin typeface="Times New Roman" panose="02020603050405020304" pitchFamily="18" charset="0"/>
                <a:ea typeface="Times New Roman" panose="02020603050405020304" pitchFamily="18" charset="0"/>
              </a:rPr>
              <a:t>Website (M6) + webpage under ENEN website (M3) + specific actions to promote programs. (With feedback survey for measurable impact)</a:t>
            </a:r>
            <a:endParaRPr lang="en-BE" sz="1800" i="1" dirty="0">
              <a:effectLst/>
              <a:latin typeface="Times New Roman" panose="02020603050405020304" pitchFamily="18" charset="0"/>
              <a:ea typeface="Times New Roman" panose="02020603050405020304" pitchFamily="18" charset="0"/>
            </a:endParaRPr>
          </a:p>
          <a:p>
            <a:pPr marL="0" indent="0">
              <a:buNone/>
            </a:pPr>
            <a:endParaRPr lang="en-US" sz="1800" b="1" dirty="0">
              <a:effectLst/>
              <a:latin typeface="Times New Roman" panose="02020603050405020304" pitchFamily="18" charset="0"/>
              <a:ea typeface="Times New Roman" panose="02020603050405020304" pitchFamily="18" charset="0"/>
            </a:endParaRPr>
          </a:p>
          <a:p>
            <a:pPr marL="0" indent="0">
              <a:buNone/>
            </a:pPr>
            <a:r>
              <a:rPr lang="en-US" sz="1800" b="1" dirty="0">
                <a:effectLst/>
                <a:latin typeface="Times New Roman" panose="02020603050405020304" pitchFamily="18" charset="0"/>
                <a:ea typeface="Times New Roman" panose="02020603050405020304" pitchFamily="18" charset="0"/>
              </a:rPr>
              <a:t>T7.3 Increasing outreach of project activities (ENEN + All partners)</a:t>
            </a:r>
            <a:endParaRPr lang="en-BE" sz="1800" dirty="0">
              <a:effectLst/>
              <a:latin typeface="Times New Roman" panose="02020603050405020304" pitchFamily="18" charset="0"/>
              <a:ea typeface="Times New Roman" panose="02020603050405020304" pitchFamily="18" charset="0"/>
            </a:endParaRPr>
          </a:p>
          <a:p>
            <a:pPr marL="0" indent="0">
              <a:buNone/>
            </a:pPr>
            <a:r>
              <a:rPr lang="en-US" sz="1800" i="1" dirty="0">
                <a:effectLst/>
                <a:latin typeface="Times New Roman" panose="02020603050405020304" pitchFamily="18" charset="0"/>
                <a:ea typeface="Times New Roman" panose="02020603050405020304" pitchFamily="18" charset="0"/>
              </a:rPr>
              <a:t>Networking events (ENEN PhD event / EMSNE event – for MSc, NESTet Conference) + participation to international conferences + promotion on website &amp; socials (continuous action) </a:t>
            </a:r>
            <a:endParaRPr lang="en-GB" sz="1800" i="1" dirty="0">
              <a:effectLst/>
              <a:latin typeface="Times New Roman" panose="02020603050405020304" pitchFamily="18" charset="0"/>
              <a:ea typeface="Times New Roman" panose="02020603050405020304" pitchFamily="18" charset="0"/>
            </a:endParaRPr>
          </a:p>
          <a:p>
            <a:pPr marL="0" indent="0">
              <a:buNone/>
            </a:pPr>
            <a:endParaRPr lang="en-GB" sz="1800" dirty="0">
              <a:latin typeface="Times New Roman" panose="02020603050405020304" pitchFamily="18" charset="0"/>
              <a:ea typeface="Times New Roman" panose="02020603050405020304" pitchFamily="18" charset="0"/>
            </a:endParaRPr>
          </a:p>
          <a:p>
            <a:pPr marL="0" indent="0">
              <a:buNone/>
            </a:pPr>
            <a:r>
              <a:rPr lang="en-GB" sz="1800" b="1" dirty="0">
                <a:solidFill>
                  <a:srgbClr val="FF0000"/>
                </a:solidFill>
                <a:effectLst/>
                <a:latin typeface="Times New Roman" panose="02020603050405020304" pitchFamily="18" charset="0"/>
                <a:ea typeface="Times New Roman" panose="02020603050405020304" pitchFamily="18" charset="0"/>
              </a:rPr>
              <a:t>IN GENERAL:</a:t>
            </a:r>
          </a:p>
          <a:p>
            <a:pPr marL="0" indent="0">
              <a:buNone/>
            </a:pPr>
            <a:r>
              <a:rPr lang="en-GB" sz="1800" b="1" dirty="0">
                <a:solidFill>
                  <a:schemeClr val="tx2">
                    <a:lumMod val="60000"/>
                    <a:lumOff val="40000"/>
                  </a:schemeClr>
                </a:solidFill>
                <a:effectLst/>
                <a:latin typeface="Times New Roman" panose="02020603050405020304" pitchFamily="18" charset="0"/>
                <a:ea typeface="Times New Roman" panose="02020603050405020304" pitchFamily="18" charset="0"/>
              </a:rPr>
              <a:t>All project partners are kindly invited to contribute in communicating and disseminating the project outputs by sharing the info about project outcomes within their network and acting as resonators for the nuclear community</a:t>
            </a:r>
            <a:endParaRPr lang="es-ES" b="1" dirty="0">
              <a:solidFill>
                <a:schemeClr val="tx2">
                  <a:lumMod val="60000"/>
                  <a:lumOff val="40000"/>
                </a:schemeClr>
              </a:solidFill>
            </a:endParaRPr>
          </a:p>
        </p:txBody>
      </p:sp>
      <p:sp>
        <p:nvSpPr>
          <p:cNvPr id="6" name="Slide Number Placeholder 5">
            <a:extLst>
              <a:ext uri="{FF2B5EF4-FFF2-40B4-BE49-F238E27FC236}">
                <a16:creationId xmlns:a16="http://schemas.microsoft.com/office/drawing/2014/main" id="{C1E33166-CCCF-4BA1-8021-3F5CB01A9C38}"/>
              </a:ext>
            </a:extLst>
          </p:cNvPr>
          <p:cNvSpPr>
            <a:spLocks noGrp="1"/>
          </p:cNvSpPr>
          <p:nvPr>
            <p:ph type="sldNum" sz="quarter" idx="12"/>
          </p:nvPr>
        </p:nvSpPr>
        <p:spPr/>
        <p:txBody>
          <a:bodyPr/>
          <a:lstStyle/>
          <a:p>
            <a:fld id="{F55BA191-9A7D-4736-AA46-F8BA6841498B}" type="slidenum">
              <a:rPr lang="sl-SI" smtClean="0"/>
              <a:pPr/>
              <a:t>14</a:t>
            </a:fld>
            <a:endParaRPr lang="sl-SI" dirty="0"/>
          </a:p>
        </p:txBody>
      </p:sp>
    </p:spTree>
    <p:custDataLst>
      <p:tags r:id="rId1"/>
    </p:custDataLst>
    <p:extLst>
      <p:ext uri="{BB962C8B-B14F-4D97-AF65-F5344CB8AC3E}">
        <p14:creationId xmlns:p14="http://schemas.microsoft.com/office/powerpoint/2010/main" val="1046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7CDE91C-3392-418B-92BA-9B3938D7F8D6}"/>
              </a:ext>
            </a:extLst>
          </p:cNvPr>
          <p:cNvSpPr>
            <a:spLocks noGrp="1"/>
          </p:cNvSpPr>
          <p:nvPr>
            <p:ph idx="1"/>
          </p:nvPr>
        </p:nvSpPr>
        <p:spPr>
          <a:xfrm>
            <a:off x="107504" y="476672"/>
            <a:ext cx="8712968" cy="6048672"/>
          </a:xfrm>
        </p:spPr>
        <p:txBody>
          <a:bodyPr>
            <a:normAutofit/>
          </a:bodyPr>
          <a:lstStyle/>
          <a:p>
            <a:pPr marL="0" indent="0">
              <a:lnSpc>
                <a:spcPct val="107000"/>
              </a:lnSpc>
              <a:spcAft>
                <a:spcPts val="800"/>
              </a:spcAft>
              <a:buNone/>
            </a:pPr>
            <a:r>
              <a:rPr lang="en-US" sz="2600" b="1" dirty="0">
                <a:solidFill>
                  <a:schemeClr val="tx2">
                    <a:lumMod val="60000"/>
                    <a:lumOff val="40000"/>
                  </a:schemeClr>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WP1 – Reinforcing Human Resources in the nuclear sector</a:t>
            </a:r>
            <a:endParaRPr lang="en-BE" sz="2600" b="1" dirty="0">
              <a:solidFill>
                <a:schemeClr val="tx2">
                  <a:lumMod val="60000"/>
                  <a:lumOff val="40000"/>
                </a:schemeClr>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endParaRPr>
          </a:p>
          <a:p>
            <a:pPr marL="628650" lvl="0" indent="-628650">
              <a:lnSpc>
                <a:spcPct val="107000"/>
              </a:lnSpc>
              <a:buNone/>
            </a:pPr>
            <a:r>
              <a:rPr lang="en-US" sz="1900" b="1" dirty="0">
                <a:effectLst/>
                <a:latin typeface="Times New Roman" panose="02020603050405020304" pitchFamily="18" charset="0"/>
                <a:ea typeface="Times New Roman" panose="02020603050405020304" pitchFamily="18" charset="0"/>
                <a:cs typeface="Times New Roman" panose="02020603050405020304" pitchFamily="18" charset="0"/>
              </a:rPr>
              <a:t>T1.1: HR needs of the European nuclear industry</a:t>
            </a:r>
          </a:p>
          <a:p>
            <a:pPr marL="182563" indent="-168275">
              <a:lnSpc>
                <a:spcPct val="107000"/>
              </a:lnSpc>
            </a:pPr>
            <a:r>
              <a:rPr lang="en-US" sz="1500" dirty="0">
                <a:latin typeface="Times New Roman" panose="02020603050405020304" pitchFamily="18" charset="0"/>
                <a:ea typeface="Times New Roman" panose="02020603050405020304" pitchFamily="18" charset="0"/>
                <a:cs typeface="Times New Roman" panose="02020603050405020304" pitchFamily="18" charset="0"/>
              </a:rPr>
              <a:t>Use existing HR from past EU programs and </a:t>
            </a:r>
            <a:r>
              <a:rPr lang="en-US" sz="1500" dirty="0" err="1">
                <a:latin typeface="Times New Roman" panose="02020603050405020304" pitchFamily="18" charset="0"/>
                <a:ea typeface="Times New Roman" panose="02020603050405020304" pitchFamily="18" charset="0"/>
                <a:cs typeface="Times New Roman" panose="02020603050405020304" pitchFamily="18" charset="0"/>
              </a:rPr>
              <a:t>organisations</a:t>
            </a:r>
            <a:r>
              <a:rPr lang="en-US" sz="1500" dirty="0">
                <a:latin typeface="Times New Roman" panose="02020603050405020304" pitchFamily="18" charset="0"/>
                <a:ea typeface="Times New Roman" panose="02020603050405020304" pitchFamily="18" charset="0"/>
                <a:cs typeface="Times New Roman" panose="02020603050405020304" pitchFamily="18" charset="0"/>
              </a:rPr>
              <a:t> (JRC, ENEN)</a:t>
            </a:r>
          </a:p>
          <a:p>
            <a:pPr marL="182563" indent="-168275">
              <a:lnSpc>
                <a:spcPct val="107000"/>
              </a:lnSpc>
            </a:pPr>
            <a:r>
              <a:rPr lang="en-US" sz="1500" dirty="0">
                <a:latin typeface="Times New Roman" panose="02020603050405020304" pitchFamily="18" charset="0"/>
                <a:ea typeface="Times New Roman" panose="02020603050405020304" pitchFamily="18" charset="0"/>
                <a:cs typeface="Times New Roman" panose="02020603050405020304" pitchFamily="18" charset="0"/>
              </a:rPr>
              <a:t>Collect information about HR needs of nuclear industry in Europe</a:t>
            </a:r>
            <a:endParaRPr lang="en-US" sz="15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628650" lvl="0" indent="-628650">
              <a:lnSpc>
                <a:spcPct val="107000"/>
              </a:lnSpc>
              <a:buNone/>
            </a:pPr>
            <a:r>
              <a:rPr lang="en-US" sz="1900" b="1" dirty="0">
                <a:effectLst/>
                <a:latin typeface="Times New Roman" panose="02020603050405020304" pitchFamily="18" charset="0"/>
                <a:ea typeface="Times New Roman" panose="02020603050405020304" pitchFamily="18" charset="0"/>
                <a:cs typeface="Times New Roman" panose="02020603050405020304" pitchFamily="18" charset="0"/>
              </a:rPr>
              <a:t>T1.2: HR needs of research </a:t>
            </a:r>
            <a:r>
              <a:rPr lang="en-US" sz="1900" b="1" dirty="0" err="1">
                <a:effectLst/>
                <a:latin typeface="Times New Roman" panose="02020603050405020304" pitchFamily="18" charset="0"/>
                <a:ea typeface="Times New Roman" panose="02020603050405020304" pitchFamily="18" charset="0"/>
                <a:cs typeface="Times New Roman" panose="02020603050405020304" pitchFamily="18" charset="0"/>
              </a:rPr>
              <a:t>centres</a:t>
            </a:r>
            <a:r>
              <a:rPr lang="en-US" sz="1900" b="1" dirty="0">
                <a:effectLst/>
                <a:latin typeface="Times New Roman" panose="02020603050405020304" pitchFamily="18" charset="0"/>
                <a:ea typeface="Times New Roman" panose="02020603050405020304" pitchFamily="18" charset="0"/>
                <a:cs typeface="Times New Roman" panose="02020603050405020304" pitchFamily="18" charset="0"/>
              </a:rPr>
              <a:t>, waste management and safety operators</a:t>
            </a:r>
          </a:p>
          <a:p>
            <a:pPr marL="182563" indent="-182563">
              <a:lnSpc>
                <a:spcPct val="107000"/>
              </a:lnSpc>
            </a:pPr>
            <a:r>
              <a:rPr lang="en-US" sz="1500" dirty="0">
                <a:latin typeface="Times New Roman" panose="02020603050405020304" pitchFamily="18" charset="0"/>
                <a:ea typeface="Calibri" panose="020F0502020204030204" pitchFamily="34" charset="0"/>
                <a:cs typeface="Times New Roman" panose="02020603050405020304" pitchFamily="18" charset="0"/>
              </a:rPr>
              <a:t>Collect information about HR needs in institutional agencies and research </a:t>
            </a:r>
            <a:r>
              <a:rPr lang="en-US" sz="1500" dirty="0" err="1">
                <a:latin typeface="Times New Roman" panose="02020603050405020304" pitchFamily="18" charset="0"/>
                <a:ea typeface="Calibri" panose="020F0502020204030204" pitchFamily="34" charset="0"/>
                <a:cs typeface="Times New Roman" panose="02020603050405020304" pitchFamily="18" charset="0"/>
              </a:rPr>
              <a:t>organisations</a:t>
            </a:r>
            <a:endParaRPr lang="en-US" sz="1500" dirty="0">
              <a:effectLst/>
              <a:latin typeface="Times New Roman" panose="02020603050405020304" pitchFamily="18" charset="0"/>
              <a:ea typeface="Calibri" panose="020F0502020204030204" pitchFamily="34" charset="0"/>
              <a:cs typeface="Times New Roman" panose="02020603050405020304" pitchFamily="18" charset="0"/>
            </a:endParaRPr>
          </a:p>
          <a:p>
            <a:pPr marL="628650" lvl="0" indent="-628650">
              <a:lnSpc>
                <a:spcPct val="107000"/>
              </a:lnSpc>
              <a:buNone/>
            </a:pPr>
            <a:r>
              <a:rPr lang="en-US" sz="1900" b="1" dirty="0">
                <a:effectLst/>
                <a:latin typeface="Times New Roman" panose="02020603050405020304" pitchFamily="18" charset="0"/>
                <a:ea typeface="Times New Roman" panose="02020603050405020304" pitchFamily="18" charset="0"/>
                <a:cs typeface="Times New Roman" panose="02020603050405020304" pitchFamily="18" charset="0"/>
              </a:rPr>
              <a:t>T1.3: </a:t>
            </a:r>
            <a:r>
              <a:rPr lang="en-US" sz="1900" b="1" dirty="0">
                <a:latin typeface="Times New Roman" panose="02020603050405020304" pitchFamily="18" charset="0"/>
                <a:ea typeface="Times New Roman" panose="02020603050405020304" pitchFamily="18" charset="0"/>
                <a:cs typeface="Times New Roman" panose="02020603050405020304" pitchFamily="18" charset="0"/>
              </a:rPr>
              <a:t>HR needs in non-power applications</a:t>
            </a:r>
            <a:endParaRPr lang="en-US" sz="19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82563" indent="-182563">
              <a:lnSpc>
                <a:spcPct val="107000"/>
              </a:lnSpc>
            </a:pPr>
            <a:r>
              <a:rPr lang="en-US" sz="1500" dirty="0">
                <a:effectLst/>
                <a:latin typeface="Times New Roman" panose="02020603050405020304" pitchFamily="18" charset="0"/>
                <a:ea typeface="Times New Roman" panose="02020603050405020304" pitchFamily="18" charset="0"/>
                <a:cs typeface="Times New Roman" panose="02020603050405020304" pitchFamily="18" charset="0"/>
              </a:rPr>
              <a:t>HR needs in medical applications of nuclear</a:t>
            </a:r>
            <a:endParaRPr lang="en-US" sz="1500" dirty="0">
              <a:latin typeface="Times New Roman" panose="02020603050405020304" pitchFamily="18" charset="0"/>
              <a:ea typeface="Times New Roman" panose="02020603050405020304" pitchFamily="18" charset="0"/>
              <a:cs typeface="Times New Roman" panose="02020603050405020304" pitchFamily="18" charset="0"/>
            </a:endParaRPr>
          </a:p>
          <a:p>
            <a:pPr marL="182563" indent="-182563">
              <a:lnSpc>
                <a:spcPct val="107000"/>
              </a:lnSpc>
            </a:pPr>
            <a:r>
              <a:rPr lang="en-US" sz="1500" dirty="0">
                <a:effectLst/>
                <a:latin typeface="Times New Roman" panose="02020603050405020304" pitchFamily="18" charset="0"/>
                <a:ea typeface="Times New Roman" panose="02020603050405020304" pitchFamily="18" charset="0"/>
                <a:cs typeface="Times New Roman" panose="02020603050405020304" pitchFamily="18" charset="0"/>
              </a:rPr>
              <a:t>HR needs in other sectors (environmental, agriculture &amp; food, inspection, space, etc.)</a:t>
            </a:r>
          </a:p>
          <a:p>
            <a:pPr marL="628650" lvl="0" indent="-628650">
              <a:lnSpc>
                <a:spcPct val="107000"/>
              </a:lnSpc>
              <a:buNone/>
            </a:pPr>
            <a:r>
              <a:rPr lang="en-US" sz="1900" b="1" dirty="0">
                <a:latin typeface="Times New Roman" panose="02020603050405020304" pitchFamily="18" charset="0"/>
                <a:ea typeface="Calibri" panose="020F0502020204030204" pitchFamily="34" charset="0"/>
                <a:cs typeface="Times New Roman" panose="02020603050405020304" pitchFamily="18" charset="0"/>
              </a:rPr>
              <a:t>T1.4: Academic offer in Europe</a:t>
            </a:r>
          </a:p>
          <a:p>
            <a:pPr marL="182563" indent="-168275">
              <a:lnSpc>
                <a:spcPct val="107000"/>
              </a:lnSpc>
            </a:pPr>
            <a:r>
              <a:rPr lang="en-US" sz="1500" dirty="0">
                <a:latin typeface="Times New Roman" panose="02020603050405020304" pitchFamily="18" charset="0"/>
                <a:ea typeface="Calibri" panose="020F0502020204030204" pitchFamily="34" charset="0"/>
                <a:cs typeface="Times New Roman" panose="02020603050405020304" pitchFamily="18" charset="0"/>
              </a:rPr>
              <a:t>Review of academic nuclear programs in EU universities and engineering schools </a:t>
            </a:r>
          </a:p>
          <a:p>
            <a:pPr marL="628650" lvl="0" indent="-628650">
              <a:lnSpc>
                <a:spcPct val="107000"/>
              </a:lnSpc>
              <a:buNone/>
            </a:pPr>
            <a:r>
              <a:rPr lang="en-US" sz="1900" b="1" dirty="0">
                <a:effectLst/>
                <a:latin typeface="Times New Roman" panose="02020603050405020304" pitchFamily="18" charset="0"/>
                <a:ea typeface="Calibri" panose="020F0502020204030204" pitchFamily="34" charset="0"/>
                <a:cs typeface="Times New Roman" panose="02020603050405020304" pitchFamily="18" charset="0"/>
              </a:rPr>
              <a:t>T1.5: Analyze gaps, identify critical resources</a:t>
            </a:r>
          </a:p>
          <a:p>
            <a:pPr marL="182563" indent="-160338">
              <a:lnSpc>
                <a:spcPct val="107000"/>
              </a:lnSpc>
            </a:pPr>
            <a:r>
              <a:rPr lang="en-US" sz="1500" dirty="0">
                <a:latin typeface="Times New Roman" panose="02020603050405020304" pitchFamily="18" charset="0"/>
                <a:ea typeface="Calibri" panose="020F0502020204030204" pitchFamily="34" charset="0"/>
                <a:cs typeface="Times New Roman" panose="02020603050405020304" pitchFamily="18" charset="0"/>
              </a:rPr>
              <a:t>Identify skills, analyze gaps and critical resources for new nuclear build </a:t>
            </a:r>
          </a:p>
          <a:p>
            <a:pPr marL="182563" indent="-160338">
              <a:lnSpc>
                <a:spcPct val="107000"/>
              </a:lnSpc>
            </a:pPr>
            <a:r>
              <a:rPr lang="en-US" sz="1500" dirty="0">
                <a:latin typeface="Times New Roman" panose="02020603050405020304" pitchFamily="18" charset="0"/>
                <a:ea typeface="Calibri" panose="020F0502020204030204" pitchFamily="34" charset="0"/>
                <a:cs typeface="Times New Roman" panose="02020603050405020304" pitchFamily="18" charset="0"/>
              </a:rPr>
              <a:t>Identify skills, analyze gaps and critical resources for safety, dismantling, waste and back-end</a:t>
            </a:r>
          </a:p>
          <a:p>
            <a:pPr marL="628650" lvl="0" indent="-628650">
              <a:lnSpc>
                <a:spcPct val="107000"/>
              </a:lnSpc>
              <a:buNone/>
            </a:pPr>
            <a:r>
              <a:rPr lang="en-US" sz="1900" b="1" dirty="0">
                <a:latin typeface="Times New Roman" panose="02020603050405020304" pitchFamily="18" charset="0"/>
                <a:ea typeface="Calibri" panose="020F0502020204030204" pitchFamily="34" charset="0"/>
                <a:cs typeface="Times New Roman" panose="02020603050405020304" pitchFamily="18" charset="0"/>
              </a:rPr>
              <a:t>T1.6: EU strategy for E&amp;T in nuclear</a:t>
            </a:r>
          </a:p>
          <a:p>
            <a:pPr marL="182563" indent="-182563">
              <a:lnSpc>
                <a:spcPct val="107000"/>
              </a:lnSpc>
            </a:pPr>
            <a:r>
              <a:rPr lang="en-US" sz="1500" dirty="0">
                <a:latin typeface="Times New Roman" panose="02020603050405020304" pitchFamily="18" charset="0"/>
                <a:ea typeface="Calibri" panose="020F0502020204030204" pitchFamily="34" charset="0"/>
                <a:cs typeface="Times New Roman" panose="02020603050405020304" pitchFamily="18" charset="0"/>
              </a:rPr>
              <a:t>Recommendations for maintaining, reinforcing or building new programs in EU</a:t>
            </a:r>
          </a:p>
          <a:p>
            <a:pPr marL="182563" indent="-182563">
              <a:lnSpc>
                <a:spcPct val="107000"/>
              </a:lnSpc>
            </a:pPr>
            <a:r>
              <a:rPr lang="en-US" sz="1500" dirty="0">
                <a:latin typeface="Times New Roman" panose="02020603050405020304" pitchFamily="18" charset="0"/>
                <a:ea typeface="Calibri" panose="020F0502020204030204" pitchFamily="34" charset="0"/>
                <a:cs typeface="Times New Roman" panose="02020603050405020304" pitchFamily="18" charset="0"/>
              </a:rPr>
              <a:t>Provide outputs for other WPs</a:t>
            </a:r>
          </a:p>
        </p:txBody>
      </p:sp>
    </p:spTree>
    <p:custDataLst>
      <p:tags r:id="rId1"/>
    </p:custDataLst>
    <p:extLst>
      <p:ext uri="{BB962C8B-B14F-4D97-AF65-F5344CB8AC3E}">
        <p14:creationId xmlns:p14="http://schemas.microsoft.com/office/powerpoint/2010/main" val="2720525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31094"/>
            <a:ext cx="7886700" cy="514826"/>
          </a:xfrm>
        </p:spPr>
        <p:txBody>
          <a:bodyPr>
            <a:normAutofit/>
          </a:bodyPr>
          <a:lstStyle/>
          <a:p>
            <a:r>
              <a:rPr lang="en-GB" sz="1800" dirty="0">
                <a:solidFill>
                  <a:srgbClr val="7030A0"/>
                </a:solidFill>
                <a:latin typeface="+mn-lt"/>
              </a:rPr>
              <a:t>WP2 - Informing and attracting new talents (WP lead: SCK CEN) </a:t>
            </a:r>
            <a:endParaRPr lang="en-US" sz="1800" dirty="0">
              <a:solidFill>
                <a:srgbClr val="7030A0"/>
              </a:solidFill>
              <a:latin typeface="+mn-lt"/>
            </a:endParaRPr>
          </a:p>
        </p:txBody>
      </p:sp>
      <p:sp>
        <p:nvSpPr>
          <p:cNvPr id="3" name="Content Placeholder 2"/>
          <p:cNvSpPr>
            <a:spLocks noGrp="1"/>
          </p:cNvSpPr>
          <p:nvPr>
            <p:ph idx="1"/>
          </p:nvPr>
        </p:nvSpPr>
        <p:spPr>
          <a:xfrm>
            <a:off x="628650" y="1858519"/>
            <a:ext cx="7886700" cy="3631454"/>
          </a:xfrm>
        </p:spPr>
        <p:txBody>
          <a:bodyPr>
            <a:noAutofit/>
          </a:bodyPr>
          <a:lstStyle/>
          <a:p>
            <a:pPr marL="0" indent="0">
              <a:buNone/>
            </a:pPr>
            <a:r>
              <a:rPr lang="en-GB" sz="1500" dirty="0"/>
              <a:t>This WP contributes to informing and attracting new talents, and increasing the number of nuclear careers, through:</a:t>
            </a:r>
            <a:endParaRPr lang="en-US" sz="1500" dirty="0"/>
          </a:p>
          <a:p>
            <a:pPr lvl="0"/>
            <a:r>
              <a:rPr lang="en-GB" sz="1500" dirty="0"/>
              <a:t>the development of </a:t>
            </a:r>
            <a:r>
              <a:rPr lang="en-GB" sz="1500" b="1" dirty="0">
                <a:solidFill>
                  <a:schemeClr val="accent1"/>
                </a:solidFill>
              </a:rPr>
              <a:t>one single point of entry for information </a:t>
            </a:r>
            <a:r>
              <a:rPr lang="en-GB" sz="1500" dirty="0"/>
              <a:t>on nuclear education, training, job opportunities, and access to facilities related to nuclear technology, radiation protection, waste, disposal and decommissioning, medical applications, fusion, space applications, integration of social sciences and humanities in nuclear, and other domains;</a:t>
            </a:r>
            <a:endParaRPr lang="en-US" sz="1500" dirty="0"/>
          </a:p>
          <a:p>
            <a:pPr lvl="0"/>
            <a:r>
              <a:rPr lang="en-GB" sz="1500" dirty="0"/>
              <a:t>the organisation of </a:t>
            </a:r>
            <a:r>
              <a:rPr lang="en-GB" sz="1500" b="1" dirty="0">
                <a:solidFill>
                  <a:schemeClr val="accent1"/>
                </a:solidFill>
              </a:rPr>
              <a:t>career events </a:t>
            </a:r>
            <a:r>
              <a:rPr lang="en-GB" sz="1500" dirty="0"/>
              <a:t>where information on education, training and careers in nuclear is given and opportunities for networking between students, young professionals and employers are created;</a:t>
            </a:r>
            <a:endParaRPr lang="en-US" sz="1500" dirty="0"/>
          </a:p>
          <a:p>
            <a:pPr lvl="0"/>
            <a:r>
              <a:rPr lang="en-GB" sz="1500" dirty="0"/>
              <a:t>increasing the </a:t>
            </a:r>
            <a:r>
              <a:rPr lang="en-GB" sz="1500" b="1" dirty="0">
                <a:solidFill>
                  <a:schemeClr val="accent1"/>
                </a:solidFill>
              </a:rPr>
              <a:t>visibility of outstanding work</a:t>
            </a:r>
            <a:r>
              <a:rPr lang="en-GB" sz="1500" b="1" dirty="0"/>
              <a:t> </a:t>
            </a:r>
            <a:r>
              <a:rPr lang="en-GB" sz="1500" dirty="0"/>
              <a:t>related to nuclear research or applications</a:t>
            </a:r>
            <a:endParaRPr lang="en-US" sz="1500" dirty="0"/>
          </a:p>
          <a:p>
            <a:pPr lvl="0"/>
            <a:r>
              <a:rPr lang="en-GB" sz="1500" b="1" dirty="0">
                <a:solidFill>
                  <a:schemeClr val="accent1"/>
                </a:solidFill>
              </a:rPr>
              <a:t>outreach towards pupils and their teachers </a:t>
            </a:r>
            <a:r>
              <a:rPr lang="en-GB" sz="1500" dirty="0"/>
              <a:t>with dedicated competitions and summer schools</a:t>
            </a:r>
            <a:endParaRPr lang="en-US" sz="1500" dirty="0"/>
          </a:p>
          <a:p>
            <a:pPr lvl="0"/>
            <a:r>
              <a:rPr lang="en-GB" sz="1500" b="1" dirty="0">
                <a:solidFill>
                  <a:schemeClr val="accent1"/>
                </a:solidFill>
              </a:rPr>
              <a:t>promoting transdisciplinary approaches </a:t>
            </a:r>
            <a:r>
              <a:rPr lang="en-GB" sz="1500" dirty="0"/>
              <a:t>as stimulating transdisciplinary collaboration in nuclear can be beneficial to create awareness on the broad applications of ionising radiation in nuclear as well as non-nuclear industry and healthcare.</a:t>
            </a:r>
            <a:endParaRPr lang="en-US" sz="1500" dirty="0"/>
          </a:p>
        </p:txBody>
      </p:sp>
    </p:spTree>
    <p:extLst>
      <p:ext uri="{BB962C8B-B14F-4D97-AF65-F5344CB8AC3E}">
        <p14:creationId xmlns:p14="http://schemas.microsoft.com/office/powerpoint/2010/main" val="1139263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31094"/>
            <a:ext cx="7886700" cy="645128"/>
          </a:xfrm>
        </p:spPr>
        <p:txBody>
          <a:bodyPr/>
          <a:lstStyle/>
          <a:p>
            <a:r>
              <a:rPr lang="en-GB" sz="1800" dirty="0">
                <a:solidFill>
                  <a:srgbClr val="7030A0"/>
                </a:solidFill>
                <a:latin typeface="+mn-lt"/>
              </a:rPr>
              <a:t>WP2 Tasks</a:t>
            </a:r>
            <a:endParaRPr lang="en-US" dirty="0">
              <a:latin typeface="+mn-lt"/>
            </a:endParaRPr>
          </a:p>
        </p:txBody>
      </p:sp>
      <p:sp>
        <p:nvSpPr>
          <p:cNvPr id="3" name="Content Placeholder 2"/>
          <p:cNvSpPr>
            <a:spLocks noGrp="1"/>
          </p:cNvSpPr>
          <p:nvPr>
            <p:ph idx="1"/>
          </p:nvPr>
        </p:nvSpPr>
        <p:spPr>
          <a:xfrm>
            <a:off x="628650" y="1776223"/>
            <a:ext cx="7886700" cy="3713750"/>
          </a:xfrm>
        </p:spPr>
        <p:txBody>
          <a:bodyPr>
            <a:noAutofit/>
          </a:bodyPr>
          <a:lstStyle/>
          <a:p>
            <a:r>
              <a:rPr lang="en-US" sz="1500" dirty="0">
                <a:solidFill>
                  <a:schemeClr val="accent1"/>
                </a:solidFill>
              </a:rPr>
              <a:t>Task 2.1 Promote existing E&amp;T </a:t>
            </a:r>
            <a:r>
              <a:rPr lang="en-US" sz="1500" dirty="0" err="1">
                <a:solidFill>
                  <a:schemeClr val="accent1"/>
                </a:solidFill>
              </a:rPr>
              <a:t>programmes</a:t>
            </a:r>
            <a:r>
              <a:rPr lang="en-US" sz="1500" dirty="0">
                <a:solidFill>
                  <a:schemeClr val="accent1"/>
                </a:solidFill>
              </a:rPr>
              <a:t> </a:t>
            </a:r>
            <a:r>
              <a:rPr lang="en-US" sz="1500" dirty="0"/>
              <a:t>(</a:t>
            </a:r>
            <a:r>
              <a:rPr lang="en-US" sz="1500" b="1" dirty="0"/>
              <a:t>ENEN</a:t>
            </a:r>
            <a:r>
              <a:rPr lang="en-US" sz="1500" dirty="0"/>
              <a:t>, SCK CEN</a:t>
            </a:r>
            <a:r>
              <a:rPr lang="en-US" sz="1500"/>
              <a:t>, NN, NN, …)</a:t>
            </a:r>
            <a:endParaRPr lang="en-US" sz="1500" dirty="0"/>
          </a:p>
          <a:p>
            <a:pPr lvl="1"/>
            <a:r>
              <a:rPr lang="en-US" sz="1200" dirty="0"/>
              <a:t>Development of a single point of entry – HUB : </a:t>
            </a:r>
          </a:p>
          <a:p>
            <a:pPr lvl="2"/>
            <a:r>
              <a:rPr lang="en-US" sz="900" dirty="0"/>
              <a:t>existing courses, internships, thesis work, jobs and other opportunities + quality evaluation (WP3)</a:t>
            </a:r>
          </a:p>
          <a:p>
            <a:pPr lvl="2"/>
            <a:r>
              <a:rPr lang="en-US" sz="900" dirty="0"/>
              <a:t>in nuclear industry, healthcare, research and governmental institutions</a:t>
            </a:r>
          </a:p>
          <a:p>
            <a:pPr lvl="2"/>
            <a:r>
              <a:rPr lang="en-US" sz="900" dirty="0"/>
              <a:t>target students (secondary schools/BSc/MSc/PhD level) as well as nuclear professionals and teachers</a:t>
            </a:r>
          </a:p>
          <a:p>
            <a:pPr lvl="2"/>
            <a:r>
              <a:rPr lang="en-US" sz="900" dirty="0"/>
              <a:t>link to existing databases, WP5, access to infrastructures</a:t>
            </a:r>
          </a:p>
          <a:p>
            <a:r>
              <a:rPr lang="en-US" sz="1500" dirty="0">
                <a:solidFill>
                  <a:schemeClr val="accent1"/>
                </a:solidFill>
              </a:rPr>
              <a:t>Task 2.2 Organize career events </a:t>
            </a:r>
            <a:r>
              <a:rPr lang="en-US" sz="1500" dirty="0"/>
              <a:t>(</a:t>
            </a:r>
            <a:r>
              <a:rPr lang="en-US" sz="1500" b="1" dirty="0"/>
              <a:t>SCK CEN</a:t>
            </a:r>
            <a:r>
              <a:rPr lang="en-US" sz="1500" dirty="0"/>
              <a:t>, ENEN, BME, ENS, </a:t>
            </a:r>
            <a:r>
              <a:rPr lang="en-US" sz="1500" dirty="0" err="1"/>
              <a:t>Foratom</a:t>
            </a:r>
            <a:r>
              <a:rPr lang="en-US" sz="1500" dirty="0"/>
              <a:t>, i2EN, NN, NN)</a:t>
            </a:r>
          </a:p>
          <a:p>
            <a:pPr lvl="1"/>
            <a:r>
              <a:rPr lang="en-US" sz="1200" dirty="0"/>
              <a:t>Promote CPD and careers, 4 (?) career events in different European cities (+hybrid organization)</a:t>
            </a:r>
            <a:endParaRPr lang="en-US" sz="1500" dirty="0"/>
          </a:p>
          <a:p>
            <a:r>
              <a:rPr lang="en-US" sz="1500" dirty="0">
                <a:solidFill>
                  <a:schemeClr val="accent1"/>
                </a:solidFill>
              </a:rPr>
              <a:t>Task 2.3 Award outstanding work in nuclear </a:t>
            </a:r>
            <a:r>
              <a:rPr lang="en-US" sz="1500" dirty="0"/>
              <a:t>(</a:t>
            </a:r>
            <a:r>
              <a:rPr lang="en-US" sz="1500" b="1" dirty="0"/>
              <a:t>SCK CEN</a:t>
            </a:r>
            <a:r>
              <a:rPr lang="en-US" sz="1500" dirty="0"/>
              <a:t>, ENEN, BME, ENS, NN)</a:t>
            </a:r>
          </a:p>
          <a:p>
            <a:pPr lvl="1"/>
            <a:r>
              <a:rPr lang="en-US" sz="1200" dirty="0"/>
              <a:t>Increase visibility of outstanding nuclear research and achievements in Europe in different disciplines an annual event will be set up to award these successes.</a:t>
            </a:r>
          </a:p>
          <a:p>
            <a:r>
              <a:rPr lang="en-US" sz="1500" dirty="0">
                <a:solidFill>
                  <a:schemeClr val="accent1"/>
                </a:solidFill>
              </a:rPr>
              <a:t>Task 2.4 Outreach towards pupils and teachers </a:t>
            </a:r>
            <a:r>
              <a:rPr lang="en-US" sz="1500" dirty="0"/>
              <a:t>(</a:t>
            </a:r>
            <a:r>
              <a:rPr lang="en-US" sz="1500" b="1" dirty="0"/>
              <a:t>BME</a:t>
            </a:r>
            <a:r>
              <a:rPr lang="en-US" sz="1500" dirty="0"/>
              <a:t>, SCK CEN, NN, NN, NN)</a:t>
            </a:r>
          </a:p>
          <a:p>
            <a:pPr lvl="1"/>
            <a:r>
              <a:rPr lang="en-US" sz="1200" dirty="0"/>
              <a:t>Attract to nuclear sector = start at young age; refer to actions of ENEN+</a:t>
            </a:r>
          </a:p>
          <a:p>
            <a:r>
              <a:rPr lang="en-US" sz="1500" dirty="0">
                <a:solidFill>
                  <a:schemeClr val="accent1"/>
                </a:solidFill>
              </a:rPr>
              <a:t>Task 2.5 Promote transdisciplinary approaches </a:t>
            </a:r>
            <a:r>
              <a:rPr lang="en-US" sz="1500" dirty="0"/>
              <a:t>(</a:t>
            </a:r>
            <a:r>
              <a:rPr lang="en-US" sz="1500" b="1" dirty="0"/>
              <a:t>SCK CEN</a:t>
            </a:r>
            <a:r>
              <a:rPr lang="en-US" sz="1500" dirty="0"/>
              <a:t>, </a:t>
            </a:r>
            <a:r>
              <a:rPr lang="en-US" sz="1500" dirty="0" err="1"/>
              <a:t>ULorraine</a:t>
            </a:r>
            <a:r>
              <a:rPr lang="en-US" sz="1500" dirty="0"/>
              <a:t>, NN, NN)</a:t>
            </a:r>
          </a:p>
          <a:p>
            <a:pPr lvl="1"/>
            <a:r>
              <a:rPr lang="en-US" sz="1200" dirty="0"/>
              <a:t>Stimulating transdisciplinary collaboration in nuclear can be beneficial to create awareness on the broad applications of ionizing radiation in nuclear as well as non-nuclear industry and healthcare – organize 4 (?) Scientific Dating workshops.</a:t>
            </a:r>
          </a:p>
        </p:txBody>
      </p:sp>
    </p:spTree>
    <p:extLst>
      <p:ext uri="{BB962C8B-B14F-4D97-AF65-F5344CB8AC3E}">
        <p14:creationId xmlns:p14="http://schemas.microsoft.com/office/powerpoint/2010/main" val="38742270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67277AD-FDB1-42CF-A483-D26BE5F73476}"/>
              </a:ext>
            </a:extLst>
          </p:cNvPr>
          <p:cNvSpPr>
            <a:spLocks noGrp="1"/>
          </p:cNvSpPr>
          <p:nvPr>
            <p:ph type="title"/>
          </p:nvPr>
        </p:nvSpPr>
        <p:spPr>
          <a:xfrm>
            <a:off x="441548" y="332656"/>
            <a:ext cx="8229600" cy="1143000"/>
          </a:xfrm>
        </p:spPr>
        <p:txBody>
          <a:bodyPr>
            <a:normAutofit/>
          </a:bodyPr>
          <a:lstStyle/>
          <a:p>
            <a:pPr>
              <a:lnSpc>
                <a:spcPct val="110000"/>
              </a:lnSpc>
              <a:spcAft>
                <a:spcPts val="1000"/>
              </a:spcAft>
            </a:pPr>
            <a:r>
              <a:rPr lang="en-GB" sz="1800" b="1" dirty="0">
                <a:effectLst/>
                <a:latin typeface="Times New Roman" panose="02020603050405020304" pitchFamily="18" charset="0"/>
                <a:ea typeface="Times New Roman" panose="02020603050405020304" pitchFamily="18" charset="0"/>
                <a:cs typeface="Times New Roman" panose="02020603050405020304" pitchFamily="18" charset="0"/>
              </a:rPr>
              <a:t>WP3 Enhancing nuclear competences: continuous E&amp;T programmes </a:t>
            </a:r>
            <a:r>
              <a:rPr lang="en-GB" sz="1800" b="1" i="1" dirty="0">
                <a:effectLst/>
                <a:latin typeface="Times New Roman" panose="02020603050405020304" pitchFamily="18" charset="0"/>
                <a:ea typeface="Times New Roman" panose="02020603050405020304" pitchFamily="18" charset="0"/>
                <a:cs typeface="Times New Roman" panose="02020603050405020304" pitchFamily="18" charset="0"/>
              </a:rPr>
              <a:t>(BME)</a:t>
            </a:r>
            <a:br>
              <a:rPr lang="hu-HU" sz="1800" i="1" dirty="0">
                <a:effectLst/>
                <a:latin typeface="Times New Roman" panose="02020603050405020304" pitchFamily="18" charset="0"/>
                <a:ea typeface="Times New Roman" panose="02020603050405020304" pitchFamily="18" charset="0"/>
                <a:cs typeface="Times New Roman" panose="02020603050405020304" pitchFamily="18" charset="0"/>
              </a:rPr>
            </a:br>
            <a:r>
              <a:rPr lang="en-GB" sz="1800" b="0" dirty="0">
                <a:effectLst/>
                <a:latin typeface="Times New Roman" panose="02020603050405020304" pitchFamily="18" charset="0"/>
                <a:ea typeface="Times New Roman" panose="02020603050405020304" pitchFamily="18" charset="0"/>
                <a:cs typeface="Times New Roman" panose="02020603050405020304" pitchFamily="18" charset="0"/>
              </a:rPr>
              <a:t>(SCKCEN, UL, CIRTEN, IJS, ENEN, ENS, </a:t>
            </a:r>
            <a:r>
              <a:rPr lang="hu-HU" sz="1800" b="0" dirty="0">
                <a:effectLst/>
                <a:latin typeface="Times New Roman" panose="02020603050405020304" pitchFamily="18" charset="0"/>
                <a:ea typeface="Times New Roman" panose="02020603050405020304" pitchFamily="18" charset="0"/>
                <a:cs typeface="Times New Roman" panose="02020603050405020304" pitchFamily="18" charset="0"/>
              </a:rPr>
              <a:t>JRS, </a:t>
            </a:r>
            <a:r>
              <a:rPr lang="en-GB" sz="1800" b="0" dirty="0">
                <a:effectLst/>
                <a:latin typeface="Times New Roman" panose="02020603050405020304" pitchFamily="18" charset="0"/>
                <a:ea typeface="Times New Roman" panose="02020603050405020304" pitchFamily="18" charset="0"/>
                <a:cs typeface="Times New Roman" panose="02020603050405020304" pitchFamily="18" charset="0"/>
              </a:rPr>
              <a:t>EFOMP, </a:t>
            </a:r>
            <a:r>
              <a:rPr lang="en-GB" sz="1800" b="0" dirty="0" err="1">
                <a:effectLst/>
                <a:latin typeface="Times New Roman" panose="02020603050405020304" pitchFamily="18" charset="0"/>
                <a:ea typeface="Times New Roman" panose="02020603050405020304" pitchFamily="18" charset="0"/>
                <a:cs typeface="Times New Roman" panose="02020603050405020304" pitchFamily="18" charset="0"/>
              </a:rPr>
              <a:t>FuseNet</a:t>
            </a:r>
            <a:r>
              <a:rPr lang="en-GB" sz="1800" b="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GB" b="0" dirty="0">
              <a:latin typeface="Times New Roman" panose="02020603050405020304" pitchFamily="18" charset="0"/>
              <a:cs typeface="Times New Roman" panose="02020603050405020304" pitchFamily="18" charset="0"/>
            </a:endParaRPr>
          </a:p>
        </p:txBody>
      </p:sp>
      <p:sp>
        <p:nvSpPr>
          <p:cNvPr id="3" name="Tartalom helye 2">
            <a:extLst>
              <a:ext uri="{FF2B5EF4-FFF2-40B4-BE49-F238E27FC236}">
                <a16:creationId xmlns:a16="http://schemas.microsoft.com/office/drawing/2014/main" id="{E03DF76F-79AE-48C0-BE82-BB49C7F91674}"/>
              </a:ext>
            </a:extLst>
          </p:cNvPr>
          <p:cNvSpPr>
            <a:spLocks noGrp="1"/>
          </p:cNvSpPr>
          <p:nvPr>
            <p:ph idx="1"/>
          </p:nvPr>
        </p:nvSpPr>
        <p:spPr>
          <a:xfrm>
            <a:off x="441548" y="1567788"/>
            <a:ext cx="8507288" cy="4788562"/>
          </a:xfrm>
        </p:spPr>
        <p:txBody>
          <a:bodyPr>
            <a:normAutofit fontScale="77500" lnSpcReduction="20000"/>
          </a:bodyPr>
          <a:lstStyle/>
          <a:p>
            <a:pPr marL="0" indent="0">
              <a:lnSpc>
                <a:spcPct val="120000"/>
              </a:lnSpc>
              <a:spcBef>
                <a:spcPts val="0"/>
              </a:spcBef>
              <a:spcAft>
                <a:spcPts val="600"/>
              </a:spcAft>
              <a:buNone/>
            </a:pPr>
            <a:r>
              <a:rPr lang="en-GB" sz="1800" b="1" dirty="0">
                <a:latin typeface="Times New Roman" panose="02020603050405020304" pitchFamily="18" charset="0"/>
                <a:ea typeface="Times New Roman" panose="02020603050405020304" pitchFamily="18" charset="0"/>
                <a:cs typeface="Times New Roman" panose="02020603050405020304" pitchFamily="18" charset="0"/>
              </a:rPr>
              <a:t>T3.1: Analysing and qualifying existing E&amp;T programmes – </a:t>
            </a:r>
            <a:r>
              <a:rPr lang="en-GB" sz="1800" i="1" dirty="0">
                <a:latin typeface="Times New Roman" panose="02020603050405020304" pitchFamily="18" charset="0"/>
                <a:ea typeface="Times New Roman" panose="02020603050405020304" pitchFamily="18" charset="0"/>
                <a:cs typeface="Times New Roman" panose="02020603050405020304" pitchFamily="18" charset="0"/>
              </a:rPr>
              <a:t>(SCK CEN)</a:t>
            </a:r>
          </a:p>
          <a:p>
            <a:pPr>
              <a:lnSpc>
                <a:spcPct val="120000"/>
              </a:lnSpc>
              <a:spcBef>
                <a:spcPts val="0"/>
              </a:spcBef>
              <a:spcAft>
                <a:spcPts val="600"/>
              </a:spcAft>
            </a:pPr>
            <a:r>
              <a:rPr lang="en-GB" sz="1800" dirty="0">
                <a:latin typeface="Times New Roman" panose="02020603050405020304" pitchFamily="18" charset="0"/>
                <a:ea typeface="Times New Roman" panose="02020603050405020304" pitchFamily="18" charset="0"/>
                <a:cs typeface="Times New Roman" panose="02020603050405020304" pitchFamily="18" charset="0"/>
              </a:rPr>
              <a:t>Collection and analysis of existing courses through the HUB (WP2)</a:t>
            </a:r>
          </a:p>
          <a:p>
            <a:pPr>
              <a:lnSpc>
                <a:spcPct val="120000"/>
              </a:lnSpc>
              <a:spcBef>
                <a:spcPts val="0"/>
              </a:spcBef>
              <a:spcAft>
                <a:spcPts val="600"/>
              </a:spcAft>
            </a:pPr>
            <a:r>
              <a:rPr lang="en-GB" sz="1800" dirty="0">
                <a:latin typeface="Times New Roman" panose="02020603050405020304" pitchFamily="18" charset="0"/>
                <a:ea typeface="Calibri" panose="020F0502020204030204" pitchFamily="34" charset="0"/>
                <a:cs typeface="Times New Roman" panose="02020603050405020304" pitchFamily="18" charset="0"/>
              </a:rPr>
              <a:t>Review the existing courses according the CQAF and EQF for VET offers</a:t>
            </a:r>
            <a:endParaRPr lang="en-GB" sz="1800" b="1"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nSpc>
                <a:spcPct val="120000"/>
              </a:lnSpc>
              <a:spcBef>
                <a:spcPts val="0"/>
              </a:spcBef>
              <a:spcAft>
                <a:spcPts val="600"/>
              </a:spcAft>
              <a:buNone/>
            </a:pPr>
            <a:r>
              <a:rPr lang="en-GB" sz="1800" b="1" dirty="0">
                <a:latin typeface="Times New Roman" panose="02020603050405020304" pitchFamily="18" charset="0"/>
                <a:ea typeface="Times New Roman" panose="02020603050405020304" pitchFamily="18" charset="0"/>
                <a:cs typeface="Times New Roman" panose="02020603050405020304" pitchFamily="18" charset="0"/>
              </a:rPr>
              <a:t>T3.2 E&amp;T for new applications and innovation </a:t>
            </a:r>
            <a:r>
              <a:rPr lang="en-GB" sz="1800" i="1" dirty="0">
                <a:latin typeface="Times New Roman" panose="02020603050405020304" pitchFamily="18" charset="0"/>
                <a:ea typeface="Times New Roman" panose="02020603050405020304" pitchFamily="18" charset="0"/>
                <a:cs typeface="Times New Roman" panose="02020603050405020304" pitchFamily="18" charset="0"/>
              </a:rPr>
              <a:t>– (CIRTEN)</a:t>
            </a:r>
          </a:p>
          <a:p>
            <a:pPr>
              <a:lnSpc>
                <a:spcPct val="120000"/>
              </a:lnSpc>
              <a:spcBef>
                <a:spcPts val="0"/>
              </a:spcBef>
              <a:spcAft>
                <a:spcPts val="600"/>
              </a:spcAft>
            </a:pPr>
            <a:r>
              <a:rPr lang="en-GB" sz="1900" dirty="0">
                <a:latin typeface="Times New Roman" panose="02020603050405020304" pitchFamily="18" charset="0"/>
                <a:ea typeface="Times New Roman" panose="02020603050405020304" pitchFamily="18" charset="0"/>
                <a:cs typeface="Times New Roman" panose="02020603050405020304" pitchFamily="18" charset="0"/>
              </a:rPr>
              <a:t>To complement the work of T3.1 with new themes according to needs expressed in WP1 and based on changing nuclear application landscape (ex. new technologies in nuclear energy, radiation protection medical application, space, decommissioning  …)</a:t>
            </a:r>
            <a:endParaRPr lang="en-GB" sz="1800" b="1"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nSpc>
                <a:spcPct val="120000"/>
              </a:lnSpc>
              <a:spcBef>
                <a:spcPts val="0"/>
              </a:spcBef>
              <a:spcAft>
                <a:spcPts val="600"/>
              </a:spcAft>
              <a:buNone/>
            </a:pPr>
            <a:r>
              <a:rPr lang="en-GB" sz="1800" b="1" dirty="0">
                <a:latin typeface="Times New Roman" panose="02020603050405020304" pitchFamily="18" charset="0"/>
                <a:ea typeface="Times New Roman" panose="02020603050405020304" pitchFamily="18" charset="0"/>
                <a:cs typeface="Times New Roman" panose="02020603050405020304" pitchFamily="18" charset="0"/>
              </a:rPr>
              <a:t>T3.3 Access to infrastructures – </a:t>
            </a:r>
            <a:r>
              <a:rPr lang="en-GB" sz="1800" i="1" dirty="0">
                <a:latin typeface="Times New Roman" panose="02020603050405020304" pitchFamily="18" charset="0"/>
                <a:ea typeface="Times New Roman" panose="02020603050405020304" pitchFamily="18" charset="0"/>
                <a:cs typeface="Times New Roman" panose="02020603050405020304" pitchFamily="18" charset="0"/>
              </a:rPr>
              <a:t>(IJS)</a:t>
            </a:r>
          </a:p>
          <a:p>
            <a:pPr>
              <a:lnSpc>
                <a:spcPct val="120000"/>
              </a:lnSpc>
              <a:spcBef>
                <a:spcPts val="0"/>
              </a:spcBef>
              <a:spcAft>
                <a:spcPts val="600"/>
              </a:spcAft>
            </a:pPr>
            <a:r>
              <a:rPr lang="en-GB" sz="1800" dirty="0">
                <a:latin typeface="Times New Roman" panose="02020603050405020304" pitchFamily="18" charset="0"/>
                <a:ea typeface="Times New Roman" panose="02020603050405020304" pitchFamily="18" charset="0"/>
                <a:cs typeface="Times New Roman" panose="02020603050405020304" pitchFamily="18" charset="0"/>
              </a:rPr>
              <a:t>A collection and analysis of previous works listing different relevant infrastructures and their access modalities</a:t>
            </a:r>
          </a:p>
          <a:p>
            <a:pPr>
              <a:lnSpc>
                <a:spcPct val="120000"/>
              </a:lnSpc>
              <a:spcBef>
                <a:spcPts val="0"/>
              </a:spcBef>
              <a:spcAft>
                <a:spcPts val="600"/>
              </a:spcAft>
            </a:pPr>
            <a:r>
              <a:rPr lang="en-GB" sz="1800" dirty="0">
                <a:latin typeface="Times New Roman" panose="02020603050405020304" pitchFamily="18" charset="0"/>
                <a:ea typeface="Times New Roman" panose="02020603050405020304" pitchFamily="18" charset="0"/>
                <a:cs typeface="Times New Roman" panose="02020603050405020304" pitchFamily="18" charset="0"/>
              </a:rPr>
              <a:t>Universities, research centres, nuclear laboratories, training reactors, radiotherapy and nuclear medicine centres, special database for the secondary school excursion…</a:t>
            </a:r>
          </a:p>
          <a:p>
            <a:pPr marL="0" indent="0" algn="l">
              <a:lnSpc>
                <a:spcPct val="120000"/>
              </a:lnSpc>
              <a:spcBef>
                <a:spcPts val="0"/>
              </a:spcBef>
              <a:spcAft>
                <a:spcPts val="600"/>
              </a:spcAft>
              <a:buNone/>
            </a:pPr>
            <a:r>
              <a:rPr lang="en-GB" sz="1800" b="1" dirty="0">
                <a:latin typeface="Times New Roman" panose="02020603050405020304" pitchFamily="18" charset="0"/>
                <a:ea typeface="Times New Roman" panose="02020603050405020304" pitchFamily="18" charset="0"/>
                <a:cs typeface="Times New Roman" panose="02020603050405020304" pitchFamily="18" charset="0"/>
              </a:rPr>
              <a:t>T3.4 Organising events for BSc/MSc/PhD students – </a:t>
            </a:r>
            <a:r>
              <a:rPr lang="en-GB" sz="1800" i="1" dirty="0">
                <a:latin typeface="Times New Roman" panose="02020603050405020304" pitchFamily="18" charset="0"/>
                <a:ea typeface="Times New Roman" panose="02020603050405020304" pitchFamily="18" charset="0"/>
                <a:cs typeface="Times New Roman" panose="02020603050405020304" pitchFamily="18" charset="0"/>
              </a:rPr>
              <a:t>(BME)</a:t>
            </a:r>
          </a:p>
          <a:p>
            <a:pPr>
              <a:lnSpc>
                <a:spcPct val="120000"/>
              </a:lnSpc>
              <a:spcBef>
                <a:spcPts val="0"/>
              </a:spcBef>
              <a:spcAft>
                <a:spcPts val="600"/>
              </a:spcAft>
            </a:pPr>
            <a:r>
              <a:rPr lang="en-GB" sz="1800" dirty="0">
                <a:latin typeface="Times New Roman" panose="02020603050405020304" pitchFamily="18" charset="0"/>
                <a:ea typeface="Times New Roman" panose="02020603050405020304" pitchFamily="18" charset="0"/>
                <a:cs typeface="Times New Roman" panose="02020603050405020304" pitchFamily="18" charset="0"/>
              </a:rPr>
              <a:t>Summer schools, webinars, different competitions, technical visits, workshops for BSc/MSc/PhD students in a strong cooperation with the WP2, T2.3</a:t>
            </a:r>
          </a:p>
          <a:p>
            <a:pPr marL="0" indent="0" algn="l">
              <a:lnSpc>
                <a:spcPct val="120000"/>
              </a:lnSpc>
              <a:spcBef>
                <a:spcPts val="0"/>
              </a:spcBef>
              <a:spcAft>
                <a:spcPts val="600"/>
              </a:spcAft>
              <a:buNone/>
            </a:pPr>
            <a:r>
              <a:rPr lang="en-GB" sz="1800" b="1" dirty="0">
                <a:latin typeface="Times New Roman" panose="02020603050405020304" pitchFamily="18" charset="0"/>
                <a:ea typeface="Times New Roman" panose="02020603050405020304" pitchFamily="18" charset="0"/>
                <a:cs typeface="Times New Roman" panose="02020603050405020304" pitchFamily="18" charset="0"/>
              </a:rPr>
              <a:t>T3.5 Setting up networking cross-YG and cross-professional organisations – </a:t>
            </a:r>
            <a:r>
              <a:rPr lang="en-GB" sz="1800" i="1" dirty="0">
                <a:latin typeface="Times New Roman" panose="02020603050405020304" pitchFamily="18" charset="0"/>
                <a:ea typeface="Times New Roman" panose="02020603050405020304" pitchFamily="18" charset="0"/>
                <a:cs typeface="Times New Roman" panose="02020603050405020304" pitchFamily="18" charset="0"/>
              </a:rPr>
              <a:t>(ENS) </a:t>
            </a:r>
          </a:p>
          <a:p>
            <a:pPr>
              <a:lnSpc>
                <a:spcPct val="120000"/>
              </a:lnSpc>
              <a:spcBef>
                <a:spcPts val="0"/>
              </a:spcBef>
              <a:spcAft>
                <a:spcPts val="600"/>
              </a:spcAft>
            </a:pPr>
            <a:r>
              <a:rPr lang="en-GB" sz="1800" dirty="0">
                <a:latin typeface="Times New Roman" panose="02020603050405020304" pitchFamily="18" charset="0"/>
                <a:ea typeface="Times New Roman" panose="02020603050405020304" pitchFamily="18" charset="0"/>
                <a:cs typeface="Times New Roman" panose="02020603050405020304" pitchFamily="18" charset="0"/>
              </a:rPr>
              <a:t>ENS YG, IRPA YG, EFOMP YG, MELODI-YG, </a:t>
            </a:r>
            <a:r>
              <a:rPr lang="en-GB" sz="1800" dirty="0" err="1">
                <a:latin typeface="Times New Roman" panose="02020603050405020304" pitchFamily="18" charset="0"/>
                <a:ea typeface="Times New Roman" panose="02020603050405020304" pitchFamily="18" charset="0"/>
                <a:cs typeface="Times New Roman" panose="02020603050405020304" pitchFamily="18" charset="0"/>
              </a:rPr>
              <a:t>FuseNet</a:t>
            </a:r>
            <a:r>
              <a:rPr lang="en-GB" sz="1800" dirty="0">
                <a:latin typeface="Times New Roman" panose="02020603050405020304" pitchFamily="18" charset="0"/>
                <a:ea typeface="Times New Roman" panose="02020603050405020304" pitchFamily="18" charset="0"/>
                <a:cs typeface="Times New Roman" panose="02020603050405020304" pitchFamily="18" charset="0"/>
              </a:rPr>
              <a:t>-YG etc.</a:t>
            </a:r>
          </a:p>
        </p:txBody>
      </p:sp>
      <p:sp>
        <p:nvSpPr>
          <p:cNvPr id="4" name="Élőláb helye 3">
            <a:extLst>
              <a:ext uri="{FF2B5EF4-FFF2-40B4-BE49-F238E27FC236}">
                <a16:creationId xmlns:a16="http://schemas.microsoft.com/office/drawing/2014/main" id="{CA847A7E-9D6F-40E9-BE20-67F1BB44DB7E}"/>
              </a:ext>
            </a:extLst>
          </p:cNvPr>
          <p:cNvSpPr>
            <a:spLocks noGrp="1"/>
          </p:cNvSpPr>
          <p:nvPr>
            <p:ph type="ftr" sz="quarter" idx="11"/>
          </p:nvPr>
        </p:nvSpPr>
        <p:spPr/>
        <p:txBody>
          <a:bodyPr/>
          <a:lstStyle/>
          <a:p>
            <a:endParaRPr lang="sl-SI" dirty="0"/>
          </a:p>
        </p:txBody>
      </p:sp>
      <p:sp>
        <p:nvSpPr>
          <p:cNvPr id="5" name="Dia számának helye 4">
            <a:extLst>
              <a:ext uri="{FF2B5EF4-FFF2-40B4-BE49-F238E27FC236}">
                <a16:creationId xmlns:a16="http://schemas.microsoft.com/office/drawing/2014/main" id="{E0665FE9-1E45-48FE-922D-5C00D34F58D6}"/>
              </a:ext>
            </a:extLst>
          </p:cNvPr>
          <p:cNvSpPr>
            <a:spLocks noGrp="1"/>
          </p:cNvSpPr>
          <p:nvPr>
            <p:ph type="sldNum" sz="quarter" idx="12"/>
          </p:nvPr>
        </p:nvSpPr>
        <p:spPr/>
        <p:txBody>
          <a:bodyPr/>
          <a:lstStyle/>
          <a:p>
            <a:fld id="{F55BA191-9A7D-4736-AA46-F8BA6841498B}" type="slidenum">
              <a:rPr lang="sl-SI" smtClean="0"/>
              <a:pPr/>
              <a:t>5</a:t>
            </a:fld>
            <a:endParaRPr lang="sl-SI" dirty="0"/>
          </a:p>
        </p:txBody>
      </p:sp>
    </p:spTree>
    <p:extLst>
      <p:ext uri="{BB962C8B-B14F-4D97-AF65-F5344CB8AC3E}">
        <p14:creationId xmlns:p14="http://schemas.microsoft.com/office/powerpoint/2010/main" val="1778357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7CDE91C-3392-418B-92BA-9B3938D7F8D6}"/>
              </a:ext>
            </a:extLst>
          </p:cNvPr>
          <p:cNvSpPr>
            <a:spLocks noGrp="1"/>
          </p:cNvSpPr>
          <p:nvPr>
            <p:ph idx="1"/>
          </p:nvPr>
        </p:nvSpPr>
        <p:spPr>
          <a:xfrm>
            <a:off x="107504" y="476672"/>
            <a:ext cx="8940726" cy="6336704"/>
          </a:xfrm>
        </p:spPr>
        <p:txBody>
          <a:bodyPr>
            <a:normAutofit fontScale="92500" lnSpcReduction="10000"/>
          </a:bodyPr>
          <a:lstStyle/>
          <a:p>
            <a:pPr marL="0" indent="0">
              <a:lnSpc>
                <a:spcPct val="107000"/>
              </a:lnSpc>
              <a:spcAft>
                <a:spcPts val="800"/>
              </a:spcAft>
              <a:buNone/>
            </a:pPr>
            <a:r>
              <a:rPr lang="en-US" sz="1700" b="1" dirty="0">
                <a:solidFill>
                  <a:schemeClr val="tx2">
                    <a:lumMod val="60000"/>
                    <a:lumOff val="40000"/>
                  </a:schemeClr>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WP4 – Development of Sustainable Vocational Training Program/Network</a:t>
            </a:r>
            <a:endParaRPr lang="en-BE" sz="1700" b="1" dirty="0">
              <a:solidFill>
                <a:schemeClr val="tx2">
                  <a:lumMod val="60000"/>
                  <a:lumOff val="40000"/>
                </a:schemeClr>
              </a:solidFill>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628650" lvl="0" indent="-628650">
              <a:lnSpc>
                <a:spcPct val="107000"/>
              </a:lnSpc>
              <a:buNone/>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T4.1: Identify and analyze the existing VET offer in the nuclear field</a:t>
            </a:r>
          </a:p>
          <a:p>
            <a:pPr marL="182563" indent="-168275">
              <a:lnSpc>
                <a:spcPct val="107000"/>
              </a:lnSpc>
            </a:pPr>
            <a:r>
              <a:rPr lang="en-US" sz="1400" dirty="0">
                <a:latin typeface="Times New Roman" panose="02020603050405020304" pitchFamily="18" charset="0"/>
                <a:ea typeface="Times New Roman" panose="02020603050405020304" pitchFamily="18" charset="0"/>
                <a:cs typeface="Times New Roman" panose="02020603050405020304" pitchFamily="18" charset="0"/>
              </a:rPr>
              <a:t>Using existing analysis from the past </a:t>
            </a:r>
          </a:p>
          <a:p>
            <a:pPr marL="182563" indent="-168275">
              <a:lnSpc>
                <a:spcPct val="107000"/>
              </a:lnSpc>
            </a:pPr>
            <a:r>
              <a:rPr lang="en-US" sz="1400" dirty="0">
                <a:latin typeface="Times New Roman" panose="02020603050405020304" pitchFamily="18" charset="0"/>
                <a:ea typeface="Times New Roman" panose="02020603050405020304" pitchFamily="18" charset="0"/>
                <a:cs typeface="Times New Roman" panose="02020603050405020304" pitchFamily="18" charset="0"/>
              </a:rPr>
              <a:t>C</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ategorization of the VET offers</a:t>
            </a:r>
          </a:p>
          <a:p>
            <a:pPr marL="182563" indent="-168275">
              <a:lnSpc>
                <a:spcPct val="107000"/>
              </a:lnSpc>
            </a:pPr>
            <a:r>
              <a:rPr lang="en-US" sz="1400" dirty="0">
                <a:latin typeface="Times New Roman" panose="02020603050405020304" pitchFamily="18" charset="0"/>
                <a:ea typeface="Times New Roman" panose="02020603050405020304" pitchFamily="18" charset="0"/>
                <a:cs typeface="Times New Roman" panose="02020603050405020304" pitchFamily="18" charset="0"/>
              </a:rPr>
              <a:t>Fragmentation, barriers </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628650" lvl="0" indent="-628650">
              <a:lnSpc>
                <a:spcPct val="107000"/>
              </a:lnSpc>
              <a:buNone/>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T4.2: Creation and operation of a Nuclear VET Learning Community </a:t>
            </a:r>
          </a:p>
          <a:p>
            <a:pPr marL="182563" indent="-182563">
              <a:lnSpc>
                <a:spcPct val="107000"/>
              </a:lnSpc>
            </a:pPr>
            <a:r>
              <a:rPr lang="en-US" sz="1500" dirty="0">
                <a:latin typeface="Times New Roman" panose="02020603050405020304" pitchFamily="18" charset="0"/>
                <a:ea typeface="Calibri" panose="020F0502020204030204" pitchFamily="34" charset="0"/>
                <a:cs typeface="Times New Roman" panose="02020603050405020304" pitchFamily="18" charset="0"/>
              </a:rPr>
              <a:t>Extension on the basis of the existing ANNETTE learning community</a:t>
            </a:r>
            <a:endParaRPr lang="en-BE" sz="1500" dirty="0">
              <a:effectLst/>
              <a:latin typeface="Calibri" panose="020F0502020204030204" pitchFamily="34" charset="0"/>
              <a:ea typeface="Calibri" panose="020F0502020204030204" pitchFamily="34" charset="0"/>
              <a:cs typeface="Times New Roman" panose="02020603050405020304" pitchFamily="18" charset="0"/>
            </a:endParaRPr>
          </a:p>
          <a:p>
            <a:pPr marL="628650" lvl="0" indent="-628650">
              <a:lnSpc>
                <a:spcPct val="107000"/>
              </a:lnSpc>
              <a:buNone/>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T4.3: </a:t>
            </a:r>
            <a:r>
              <a:rPr lang="en-US" sz="1800" b="1" dirty="0">
                <a:latin typeface="Times New Roman" panose="02020603050405020304" pitchFamily="18" charset="0"/>
                <a:ea typeface="Times New Roman" panose="02020603050405020304" pitchFamily="18" charset="0"/>
                <a:cs typeface="Times New Roman" panose="02020603050405020304" pitchFamily="18" charset="0"/>
              </a:rPr>
              <a:t>G</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ap analysis, requirements specification </a:t>
            </a:r>
          </a:p>
          <a:p>
            <a:pPr marL="182563" indent="-182563">
              <a:lnSpc>
                <a:spcPct val="107000"/>
              </a:lnSpc>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Input from WP1 </a:t>
            </a:r>
            <a:r>
              <a:rPr lang="en-US" sz="1400" dirty="0">
                <a:latin typeface="Times New Roman" panose="02020603050405020304" pitchFamily="18" charset="0"/>
                <a:ea typeface="Times New Roman" panose="02020603050405020304" pitchFamily="18" charset="0"/>
                <a:cs typeface="Times New Roman" panose="02020603050405020304" pitchFamily="18" charset="0"/>
              </a:rPr>
              <a:t>on required jobs and competences, potentially insufficient covered by current E&amp;T</a:t>
            </a:r>
          </a:p>
          <a:p>
            <a:pPr marL="182563" indent="-182563">
              <a:lnSpc>
                <a:spcPct val="107000"/>
              </a:lnSpc>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Identification of critical jobs and VET that could cover / support these cr. jobs</a:t>
            </a:r>
          </a:p>
          <a:p>
            <a:pPr marL="182563" indent="-182563">
              <a:lnSpc>
                <a:spcPct val="107000"/>
              </a:lnSpc>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Needs to reinforce VET offer for critical jobs</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628650" lvl="0" indent="-628650">
              <a:lnSpc>
                <a:spcPct val="107000"/>
              </a:lnSpc>
              <a:buNone/>
            </a:pPr>
            <a:r>
              <a:rPr lang="en-US" sz="1800" b="1" dirty="0">
                <a:latin typeface="Times New Roman" panose="02020603050405020304" pitchFamily="18" charset="0"/>
                <a:ea typeface="Calibri" panose="020F0502020204030204" pitchFamily="34" charset="0"/>
                <a:cs typeface="Times New Roman" panose="02020603050405020304" pitchFamily="18" charset="0"/>
              </a:rPr>
              <a:t>T4.4: Development of a European Platform centralizing and disseminating VET offers, </a:t>
            </a:r>
            <a:br>
              <a:rPr lang="en-US" sz="1800" b="1" dirty="0">
                <a:latin typeface="Times New Roman" panose="02020603050405020304" pitchFamily="18" charset="0"/>
                <a:ea typeface="Calibri" panose="020F0502020204030204" pitchFamily="34" charset="0"/>
                <a:cs typeface="Times New Roman" panose="02020603050405020304" pitchFamily="18" charset="0"/>
              </a:rPr>
            </a:br>
            <a:r>
              <a:rPr lang="en-US" sz="1800" b="1" dirty="0">
                <a:latin typeface="Times New Roman" panose="02020603050405020304" pitchFamily="18" charset="0"/>
                <a:ea typeface="Calibri" panose="020F0502020204030204" pitchFamily="34" charset="0"/>
                <a:cs typeface="Times New Roman" panose="02020603050405020304" pitchFamily="18" charset="0"/>
              </a:rPr>
              <a:t>and establishing common EU criteria to label VET offers</a:t>
            </a:r>
          </a:p>
          <a:p>
            <a:pPr marL="182563" indent="-168275">
              <a:lnSpc>
                <a:spcPct val="107000"/>
              </a:lnSpc>
            </a:pPr>
            <a:r>
              <a:rPr lang="en-US" sz="1400" dirty="0">
                <a:latin typeface="Times New Roman" panose="02020603050405020304" pitchFamily="18" charset="0"/>
                <a:ea typeface="Calibri" panose="020F0502020204030204" pitchFamily="34" charset="0"/>
                <a:cs typeface="Times New Roman" panose="02020603050405020304" pitchFamily="18" charset="0"/>
              </a:rPr>
              <a:t>Develop the specification of the platform (while checking possible synergies with WP2)</a:t>
            </a:r>
          </a:p>
          <a:p>
            <a:pPr marL="182563" indent="-168275">
              <a:lnSpc>
                <a:spcPct val="107000"/>
              </a:lnSpc>
            </a:pPr>
            <a:r>
              <a:rPr lang="en-US" sz="1400" dirty="0">
                <a:latin typeface="Times New Roman" panose="02020603050405020304" pitchFamily="18" charset="0"/>
                <a:ea typeface="Calibri" panose="020F0502020204030204" pitchFamily="34" charset="0"/>
                <a:cs typeface="Times New Roman" panose="02020603050405020304" pitchFamily="18" charset="0"/>
              </a:rPr>
              <a:t>Platform to be filled based on identified courses in 4.1</a:t>
            </a:r>
          </a:p>
          <a:p>
            <a:pPr marL="182563" indent="-168275">
              <a:lnSpc>
                <a:spcPct val="107000"/>
              </a:lnSpc>
            </a:pPr>
            <a:r>
              <a:rPr lang="en-US" sz="1400" dirty="0">
                <a:latin typeface="Times New Roman" panose="02020603050405020304" pitchFamily="18" charset="0"/>
                <a:ea typeface="Calibri" panose="020F0502020204030204" pitchFamily="34" charset="0"/>
                <a:cs typeface="Times New Roman" panose="02020603050405020304" pitchFamily="18" charset="0"/>
              </a:rPr>
              <a:t>Develop common EU labeling criteria based on CQAF and EQF for VET offers</a:t>
            </a:r>
          </a:p>
          <a:p>
            <a:pPr marL="628650" lvl="0" indent="-628650">
              <a:lnSpc>
                <a:spcPct val="107000"/>
              </a:lnSpc>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T4.5: Implementation of the European VET </a:t>
            </a:r>
            <a:r>
              <a:rPr lang="en-US" sz="1800" b="1" dirty="0">
                <a:latin typeface="Times New Roman" panose="02020603050405020304" pitchFamily="18" charset="0"/>
                <a:ea typeface="Calibri" panose="020F0502020204030204" pitchFamily="34" charset="0"/>
                <a:cs typeface="Times New Roman" panose="02020603050405020304" pitchFamily="18" charset="0"/>
              </a:rPr>
              <a:t>P</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latform through first VET cases </a:t>
            </a:r>
          </a:p>
          <a:p>
            <a:pPr marL="182563" indent="-160338">
              <a:lnSpc>
                <a:spcPct val="107000"/>
              </a:lnSpc>
            </a:pPr>
            <a:r>
              <a:rPr lang="en-US" sz="1400" dirty="0">
                <a:latin typeface="Times New Roman" panose="02020603050405020304" pitchFamily="18" charset="0"/>
                <a:ea typeface="Calibri" panose="020F0502020204030204" pitchFamily="34" charset="0"/>
                <a:cs typeface="Times New Roman" panose="02020603050405020304" pitchFamily="18" charset="0"/>
              </a:rPr>
              <a:t>From 4.3 select identified areas with shortage of VET offers where a development of associated VET will maximize their impact</a:t>
            </a:r>
          </a:p>
          <a:p>
            <a:pPr marL="182563" indent="-160338">
              <a:lnSpc>
                <a:spcPct val="107000"/>
              </a:lnSpc>
            </a:pPr>
            <a:r>
              <a:rPr lang="en-US" sz="1400" dirty="0">
                <a:latin typeface="Times New Roman" panose="02020603050405020304" pitchFamily="18" charset="0"/>
                <a:ea typeface="Calibri" panose="020F0502020204030204" pitchFamily="34" charset="0"/>
                <a:cs typeface="Times New Roman" panose="02020603050405020304" pitchFamily="18" charset="0"/>
              </a:rPr>
              <a:t>Extend existing VET courses through e-learning or hybrid method of delivery</a:t>
            </a:r>
          </a:p>
          <a:p>
            <a:pPr marL="182563" indent="-160338">
              <a:lnSpc>
                <a:spcPct val="107000"/>
              </a:lnSpc>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Support extension of VET courses for hands-on training</a:t>
            </a:r>
          </a:p>
          <a:p>
            <a:pPr marL="628650" lvl="0" indent="-628650">
              <a:lnSpc>
                <a:spcPct val="107000"/>
              </a:lnSpc>
              <a:buNone/>
            </a:pPr>
            <a:r>
              <a:rPr lang="en-US" sz="1800" b="1" dirty="0">
                <a:latin typeface="Times New Roman" panose="02020603050405020304" pitchFamily="18" charset="0"/>
                <a:ea typeface="Calibri" panose="020F0502020204030204" pitchFamily="34" charset="0"/>
                <a:cs typeface="Times New Roman" panose="02020603050405020304" pitchFamily="18" charset="0"/>
              </a:rPr>
              <a:t>T4.6: Evaluation of the first VET cases and of running the European Platform</a:t>
            </a:r>
          </a:p>
          <a:p>
            <a:pPr marL="182563" indent="-182563">
              <a:lnSpc>
                <a:spcPct val="107000"/>
              </a:lnSpc>
            </a:pPr>
            <a:r>
              <a:rPr lang="en-US" sz="1400" dirty="0">
                <a:latin typeface="Times New Roman" panose="02020603050405020304" pitchFamily="18" charset="0"/>
                <a:ea typeface="Calibri" panose="020F0502020204030204" pitchFamily="34" charset="0"/>
                <a:cs typeface="Times New Roman" panose="02020603050405020304" pitchFamily="18" charset="0"/>
              </a:rPr>
              <a:t>Evaluation of the VET courses developed in 4.5 (one hands-on, one e-learning)</a:t>
            </a:r>
          </a:p>
          <a:p>
            <a:pPr marL="182563" indent="-182563">
              <a:lnSpc>
                <a:spcPct val="107000"/>
              </a:lnSpc>
            </a:pPr>
            <a:r>
              <a:rPr lang="en-US" sz="1400" dirty="0">
                <a:latin typeface="Times New Roman" panose="02020603050405020304" pitchFamily="18" charset="0"/>
                <a:ea typeface="Calibri" panose="020F0502020204030204" pitchFamily="34" charset="0"/>
                <a:cs typeface="Times New Roman" panose="02020603050405020304" pitchFamily="18" charset="0"/>
              </a:rPr>
              <a:t>Evaluation of the Platform, e.g., the sustainability, easiness to operate, feedback from users, automatization of processes</a:t>
            </a:r>
          </a:p>
        </p:txBody>
      </p:sp>
      <p:sp>
        <p:nvSpPr>
          <p:cNvPr id="5" name="Slide Number Placeholder 4">
            <a:extLst>
              <a:ext uri="{FF2B5EF4-FFF2-40B4-BE49-F238E27FC236}">
                <a16:creationId xmlns:a16="http://schemas.microsoft.com/office/drawing/2014/main" id="{82E3B0DE-59A1-42FD-8A1B-56506C1974D7}"/>
              </a:ext>
            </a:extLst>
          </p:cNvPr>
          <p:cNvSpPr>
            <a:spLocks noGrp="1"/>
          </p:cNvSpPr>
          <p:nvPr>
            <p:ph type="sldNum" sz="quarter" idx="12"/>
          </p:nvPr>
        </p:nvSpPr>
        <p:spPr/>
        <p:txBody>
          <a:bodyPr/>
          <a:lstStyle/>
          <a:p>
            <a:fld id="{F55BA191-9A7D-4736-AA46-F8BA6841498B}" type="slidenum">
              <a:rPr lang="sl-SI" smtClean="0"/>
              <a:pPr/>
              <a:t>6</a:t>
            </a:fld>
            <a:endParaRPr lang="sl-SI" dirty="0"/>
          </a:p>
        </p:txBody>
      </p:sp>
    </p:spTree>
    <p:custDataLst>
      <p:tags r:id="rId1"/>
    </p:custDataLst>
    <p:extLst>
      <p:ext uri="{BB962C8B-B14F-4D97-AF65-F5344CB8AC3E}">
        <p14:creationId xmlns:p14="http://schemas.microsoft.com/office/powerpoint/2010/main" val="36150447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6E14F-C8FA-4FE8-ADAA-966D816B185D}"/>
              </a:ext>
            </a:extLst>
          </p:cNvPr>
          <p:cNvSpPr>
            <a:spLocks noGrp="1"/>
          </p:cNvSpPr>
          <p:nvPr>
            <p:ph type="title"/>
          </p:nvPr>
        </p:nvSpPr>
        <p:spPr/>
        <p:txBody>
          <a:bodyPr>
            <a:normAutofit/>
          </a:bodyPr>
          <a:lstStyle/>
          <a:p>
            <a:r>
              <a:rPr lang="en-US" sz="2800" dirty="0"/>
              <a:t>WP5 Mobility Schemes for Nuclear Talents</a:t>
            </a:r>
            <a:endParaRPr lang="en-SI" sz="2800" dirty="0"/>
          </a:p>
        </p:txBody>
      </p:sp>
      <p:sp>
        <p:nvSpPr>
          <p:cNvPr id="3" name="Content Placeholder 2">
            <a:extLst>
              <a:ext uri="{FF2B5EF4-FFF2-40B4-BE49-F238E27FC236}">
                <a16:creationId xmlns:a16="http://schemas.microsoft.com/office/drawing/2014/main" id="{4FC7E667-C5F4-4637-AAF9-34B03FBA2ED6}"/>
              </a:ext>
            </a:extLst>
          </p:cNvPr>
          <p:cNvSpPr>
            <a:spLocks noGrp="1"/>
          </p:cNvSpPr>
          <p:nvPr>
            <p:ph idx="1"/>
          </p:nvPr>
        </p:nvSpPr>
        <p:spPr>
          <a:xfrm>
            <a:off x="457200" y="1124744"/>
            <a:ext cx="8579296" cy="5231606"/>
          </a:xfrm>
        </p:spPr>
        <p:txBody>
          <a:bodyPr>
            <a:normAutofit fontScale="85000" lnSpcReduction="10000"/>
          </a:bodyPr>
          <a:lstStyle/>
          <a:p>
            <a:pPr marL="0" indent="0">
              <a:buNone/>
            </a:pPr>
            <a:r>
              <a:rPr lang="en-US" sz="2000" b="1" dirty="0"/>
              <a:t>T5.1 Develop a comprehensive mobility scheme </a:t>
            </a:r>
          </a:p>
          <a:p>
            <a:r>
              <a:rPr lang="en-US" sz="1800" dirty="0"/>
              <a:t>Support nuclear careers (attract, develop, retain talents)</a:t>
            </a:r>
          </a:p>
          <a:p>
            <a:r>
              <a:rPr lang="en-US" sz="1800" dirty="0"/>
              <a:t>From high school pupils/teachers to </a:t>
            </a:r>
            <a:r>
              <a:rPr lang="en-US" sz="1800" dirty="0" err="1"/>
              <a:t>M.Sc</a:t>
            </a:r>
            <a:r>
              <a:rPr lang="en-US" sz="1800" dirty="0"/>
              <a:t>, Ph D &amp; postdocs complementary to Marie Curie</a:t>
            </a:r>
          </a:p>
          <a:p>
            <a:r>
              <a:rPr lang="en-US" sz="1800" dirty="0"/>
              <a:t>All nuclear topics</a:t>
            </a:r>
          </a:p>
          <a:p>
            <a:r>
              <a:rPr lang="en-US" sz="1800" dirty="0"/>
              <a:t>Cross-border, cross-sectoral, cross-stakeholder mobility </a:t>
            </a:r>
          </a:p>
          <a:p>
            <a:r>
              <a:rPr lang="en-US" sz="1800" dirty="0"/>
              <a:t>Individual applications (individual work plans)</a:t>
            </a:r>
          </a:p>
          <a:p>
            <a:r>
              <a:rPr lang="en-US" sz="1800" dirty="0"/>
              <a:t>Group applications (HE projects, international exchange [reciprocity], e.g. .</a:t>
            </a:r>
            <a:r>
              <a:rPr lang="en-US" sz="1800" dirty="0" err="1"/>
              <a:t>ru</a:t>
            </a:r>
            <a:r>
              <a:rPr lang="en-US" sz="1800" dirty="0"/>
              <a:t>, .</a:t>
            </a:r>
            <a:r>
              <a:rPr lang="en-US" sz="1800" dirty="0" err="1"/>
              <a:t>jp</a:t>
            </a:r>
            <a:r>
              <a:rPr lang="en-US" sz="1800" dirty="0"/>
              <a:t>, .us…)</a:t>
            </a:r>
          </a:p>
          <a:p>
            <a:pPr marL="0" indent="0">
              <a:buNone/>
            </a:pPr>
            <a:r>
              <a:rPr lang="en-US" sz="2000" b="1" dirty="0"/>
              <a:t>T5.2 Implement and manage the mobility scheme </a:t>
            </a:r>
          </a:p>
          <a:p>
            <a:r>
              <a:rPr lang="en-US" sz="1800" dirty="0"/>
              <a:t>Managed by Mobility committee</a:t>
            </a:r>
          </a:p>
          <a:p>
            <a:r>
              <a:rPr lang="en-US" sz="1800" dirty="0"/>
              <a:t>Mobility manual, web based application/evaluation systems</a:t>
            </a:r>
          </a:p>
          <a:p>
            <a:r>
              <a:rPr lang="en-US" sz="1800" dirty="0"/>
              <a:t>Organize reviews</a:t>
            </a:r>
          </a:p>
          <a:p>
            <a:r>
              <a:rPr lang="en-US" sz="1800" dirty="0"/>
              <a:t>Analyze/revise the system every 12 months. Reports.</a:t>
            </a:r>
          </a:p>
          <a:p>
            <a:r>
              <a:rPr lang="en-US" sz="1800" dirty="0"/>
              <a:t>Part of the budget reserved to support revisions</a:t>
            </a:r>
          </a:p>
          <a:p>
            <a:pPr marL="0" indent="0">
              <a:buNone/>
            </a:pPr>
            <a:r>
              <a:rPr lang="en-US" sz="2000" b="1" dirty="0"/>
              <a:t>T5.3 Facilitate access to infrastructures</a:t>
            </a:r>
          </a:p>
          <a:p>
            <a:r>
              <a:rPr lang="en-US" sz="1800" dirty="0"/>
              <a:t>Develop strong link with project NRT12 (</a:t>
            </a:r>
            <a:r>
              <a:rPr lang="en-US" sz="1800" dirty="0" err="1"/>
              <a:t>NuclEngn</a:t>
            </a:r>
            <a:r>
              <a:rPr lang="en-US" sz="1800" dirty="0"/>
              <a:t>). </a:t>
            </a:r>
            <a:r>
              <a:rPr lang="en-US" sz="1800" dirty="0">
                <a:solidFill>
                  <a:srgbClr val="FF0000"/>
                </a:solidFill>
              </a:rPr>
              <a:t>Other fields? </a:t>
            </a:r>
          </a:p>
          <a:p>
            <a:r>
              <a:rPr lang="en-US" sz="1800" dirty="0"/>
              <a:t>Synchronize applications for mobility and use of (research) infrastructures</a:t>
            </a:r>
          </a:p>
          <a:p>
            <a:r>
              <a:rPr lang="en-US" sz="1800" dirty="0"/>
              <a:t>Visits for high school pupils/teachers and BSc students</a:t>
            </a:r>
            <a:endParaRPr lang="en-SI" sz="1800" dirty="0"/>
          </a:p>
          <a:p>
            <a:pPr marL="0" indent="0">
              <a:buNone/>
            </a:pPr>
            <a:r>
              <a:rPr lang="en-US" sz="2000" b="1" dirty="0"/>
              <a:t>T5.4 Identify and follow-up opportunities for sustainable funding</a:t>
            </a:r>
          </a:p>
          <a:p>
            <a:r>
              <a:rPr lang="en-US" sz="1800" dirty="0"/>
              <a:t>Involve end-users and stakeholders </a:t>
            </a:r>
          </a:p>
          <a:p>
            <a:r>
              <a:rPr lang="en-US" sz="1800" dirty="0"/>
              <a:t>Sustain and further develop the mobility scheme beyond the project </a:t>
            </a:r>
            <a:endParaRPr lang="en-SI" sz="1800" dirty="0"/>
          </a:p>
        </p:txBody>
      </p:sp>
      <p:sp>
        <p:nvSpPr>
          <p:cNvPr id="4" name="Footer Placeholder 3">
            <a:extLst>
              <a:ext uri="{FF2B5EF4-FFF2-40B4-BE49-F238E27FC236}">
                <a16:creationId xmlns:a16="http://schemas.microsoft.com/office/drawing/2014/main" id="{44ED5A8C-1462-41DE-AD23-D96A0AEC2A9E}"/>
              </a:ext>
            </a:extLst>
          </p:cNvPr>
          <p:cNvSpPr>
            <a:spLocks noGrp="1"/>
          </p:cNvSpPr>
          <p:nvPr>
            <p:ph type="ftr" sz="quarter" idx="11"/>
          </p:nvPr>
        </p:nvSpPr>
        <p:spPr/>
        <p:txBody>
          <a:bodyPr/>
          <a:lstStyle/>
          <a:p>
            <a:endParaRPr lang="sl-SI" dirty="0"/>
          </a:p>
        </p:txBody>
      </p:sp>
      <p:sp>
        <p:nvSpPr>
          <p:cNvPr id="5" name="Slide Number Placeholder 4">
            <a:extLst>
              <a:ext uri="{FF2B5EF4-FFF2-40B4-BE49-F238E27FC236}">
                <a16:creationId xmlns:a16="http://schemas.microsoft.com/office/drawing/2014/main" id="{C1D28FFF-A11D-4242-9616-5E13AD4A7AAF}"/>
              </a:ext>
            </a:extLst>
          </p:cNvPr>
          <p:cNvSpPr>
            <a:spLocks noGrp="1"/>
          </p:cNvSpPr>
          <p:nvPr>
            <p:ph type="sldNum" sz="quarter" idx="12"/>
          </p:nvPr>
        </p:nvSpPr>
        <p:spPr/>
        <p:txBody>
          <a:bodyPr/>
          <a:lstStyle/>
          <a:p>
            <a:fld id="{F55BA191-9A7D-4736-AA46-F8BA6841498B}" type="slidenum">
              <a:rPr lang="sl-SI" smtClean="0"/>
              <a:pPr/>
              <a:t>7</a:t>
            </a:fld>
            <a:endParaRPr lang="sl-SI" dirty="0"/>
          </a:p>
        </p:txBody>
      </p:sp>
    </p:spTree>
    <p:extLst>
      <p:ext uri="{BB962C8B-B14F-4D97-AF65-F5344CB8AC3E}">
        <p14:creationId xmlns:p14="http://schemas.microsoft.com/office/powerpoint/2010/main" val="23341649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F19EB-1658-4C48-8F9B-4E0DB915B6FD}"/>
              </a:ext>
            </a:extLst>
          </p:cNvPr>
          <p:cNvSpPr>
            <a:spLocks noGrp="1"/>
          </p:cNvSpPr>
          <p:nvPr>
            <p:ph type="title"/>
          </p:nvPr>
        </p:nvSpPr>
        <p:spPr/>
        <p:txBody>
          <a:bodyPr>
            <a:normAutofit/>
          </a:bodyPr>
          <a:lstStyle/>
          <a:p>
            <a:pPr algn="l"/>
            <a:r>
              <a:rPr lang="es-ES" dirty="0"/>
              <a:t>WP6 - </a:t>
            </a:r>
            <a:r>
              <a:rPr lang="es-ES" dirty="0" err="1"/>
              <a:t>Objectives</a:t>
            </a:r>
            <a:r>
              <a:rPr lang="es-ES" dirty="0"/>
              <a:t> and </a:t>
            </a:r>
            <a:r>
              <a:rPr lang="es-ES" dirty="0" err="1"/>
              <a:t>Tasks</a:t>
            </a:r>
            <a:endParaRPr lang="es-ES" dirty="0"/>
          </a:p>
        </p:txBody>
      </p:sp>
      <p:sp>
        <p:nvSpPr>
          <p:cNvPr id="3" name="Content Placeholder 2">
            <a:extLst>
              <a:ext uri="{FF2B5EF4-FFF2-40B4-BE49-F238E27FC236}">
                <a16:creationId xmlns:a16="http://schemas.microsoft.com/office/drawing/2014/main" id="{1B7BBB88-8CD8-4BEE-9760-95399A582FD2}"/>
              </a:ext>
            </a:extLst>
          </p:cNvPr>
          <p:cNvSpPr>
            <a:spLocks noGrp="1"/>
          </p:cNvSpPr>
          <p:nvPr>
            <p:ph idx="1"/>
          </p:nvPr>
        </p:nvSpPr>
        <p:spPr/>
        <p:txBody>
          <a:bodyPr>
            <a:normAutofit fontScale="92500" lnSpcReduction="10000"/>
          </a:bodyPr>
          <a:lstStyle/>
          <a:p>
            <a:pPr marL="0" marR="0" indent="0">
              <a:spcBef>
                <a:spcPts val="0"/>
              </a:spcBef>
              <a:spcAft>
                <a:spcPts val="0"/>
              </a:spcAft>
              <a:buNone/>
            </a:pPr>
            <a:r>
              <a:rPr lang="en-GB" sz="1800" b="1" dirty="0">
                <a:latin typeface="Times New Roman" panose="02020603050405020304" pitchFamily="18" charset="0"/>
              </a:rPr>
              <a:t>Objective: </a:t>
            </a:r>
            <a:r>
              <a:rPr lang="en-GB" sz="1800" dirty="0">
                <a:latin typeface="Times New Roman" panose="02020603050405020304" pitchFamily="18" charset="0"/>
              </a:rPr>
              <a:t>The</a:t>
            </a:r>
            <a:r>
              <a:rPr lang="en-GB" sz="1800" b="1" dirty="0">
                <a:latin typeface="Times New Roman" panose="02020603050405020304" pitchFamily="18" charset="0"/>
              </a:rPr>
              <a:t> </a:t>
            </a:r>
            <a:r>
              <a:rPr lang="en-GB" sz="1800" dirty="0">
                <a:effectLst/>
                <a:latin typeface="Garamond" panose="02020404030301010803" pitchFamily="18" charset="0"/>
                <a:ea typeface="Times New Roman" panose="02020603050405020304" pitchFamily="18" charset="0"/>
              </a:rPr>
              <a:t>objective of WP6 is to engage international organizations with the scope to provide the necessary set of Educational and Training actions to nuclear domains that are missing the expertise at the level of EU.</a:t>
            </a:r>
            <a:endParaRPr lang="en-US" sz="1800" dirty="0">
              <a:effectLst/>
              <a:latin typeface="Times New Roman" panose="02020603050405020304" pitchFamily="18" charset="0"/>
              <a:ea typeface="Times New Roman" panose="02020603050405020304" pitchFamily="18" charset="0"/>
            </a:endParaRPr>
          </a:p>
          <a:p>
            <a:pPr marL="0" indent="0">
              <a:buNone/>
            </a:pPr>
            <a:endParaRPr lang="en-GB" sz="1800" dirty="0">
              <a:effectLst/>
              <a:latin typeface="Times New Roman" panose="02020603050405020304" pitchFamily="18" charset="0"/>
              <a:ea typeface="Times New Roman" panose="02020603050405020304" pitchFamily="18" charset="0"/>
            </a:endParaRPr>
          </a:p>
          <a:p>
            <a:pPr marL="0" indent="0">
              <a:buNone/>
            </a:pPr>
            <a:r>
              <a:rPr lang="en-US" sz="1800" b="1" dirty="0">
                <a:effectLst/>
                <a:latin typeface="Times New Roman" panose="02020603050405020304" pitchFamily="18" charset="0"/>
                <a:ea typeface="Times New Roman" panose="02020603050405020304" pitchFamily="18" charset="0"/>
              </a:rPr>
              <a:t>Task 6.1 Assessment of gaps and identification of suppliers (ENEN, OECD-NEA-tbc; IAEA, EC-JRC, ETSON-tbc, …)</a:t>
            </a:r>
          </a:p>
          <a:p>
            <a:pPr marL="0" indent="0">
              <a:buNone/>
            </a:pPr>
            <a:endParaRPr lang="en-US" sz="1800" b="1" dirty="0">
              <a:effectLst/>
              <a:latin typeface="Times New Roman" panose="02020603050405020304" pitchFamily="18" charset="0"/>
              <a:ea typeface="Times New Roman" panose="02020603050405020304" pitchFamily="18" charset="0"/>
            </a:endParaRPr>
          </a:p>
          <a:p>
            <a:pPr marL="0" indent="0">
              <a:buNone/>
            </a:pPr>
            <a:r>
              <a:rPr lang="en-US" sz="1800" b="1" dirty="0">
                <a:effectLst/>
                <a:latin typeface="Times New Roman" panose="02020603050405020304" pitchFamily="18" charset="0"/>
                <a:ea typeface="Times New Roman" panose="02020603050405020304" pitchFamily="18" charset="0"/>
              </a:rPr>
              <a:t>Task 6.2 ENEN-RU cooperation in building nuclear competences (RU, ENEN, …)</a:t>
            </a:r>
          </a:p>
          <a:p>
            <a:pPr marL="0" indent="0">
              <a:buNone/>
            </a:pPr>
            <a:endParaRPr lang="en-US" sz="1800" b="1" dirty="0">
              <a:effectLst/>
              <a:latin typeface="Times New Roman" panose="02020603050405020304" pitchFamily="18" charset="0"/>
              <a:ea typeface="Times New Roman" panose="02020603050405020304" pitchFamily="18" charset="0"/>
            </a:endParaRPr>
          </a:p>
          <a:p>
            <a:pPr marL="0" indent="0">
              <a:buNone/>
            </a:pPr>
            <a:r>
              <a:rPr lang="en-US" sz="1800" b="1" dirty="0">
                <a:effectLst/>
                <a:latin typeface="Times New Roman" panose="02020603050405020304" pitchFamily="18" charset="0"/>
                <a:ea typeface="Times New Roman" panose="02020603050405020304" pitchFamily="18" charset="0"/>
              </a:rPr>
              <a:t>Task 6.3 ENEN-US cooperation in building nuclear competences (NEDHO, ENEN, …)</a:t>
            </a:r>
          </a:p>
          <a:p>
            <a:pPr marL="0" indent="0">
              <a:buNone/>
            </a:pPr>
            <a:endParaRPr lang="en-US" sz="1800" b="1" i="1" dirty="0">
              <a:latin typeface="Times New Roman" panose="02020603050405020304" pitchFamily="18" charset="0"/>
              <a:ea typeface="Times New Roman" panose="02020603050405020304" pitchFamily="18" charset="0"/>
            </a:endParaRPr>
          </a:p>
          <a:p>
            <a:pPr marL="0" indent="0">
              <a:buNone/>
            </a:pPr>
            <a:r>
              <a:rPr lang="en-US" sz="1800" b="1" dirty="0">
                <a:latin typeface="Times New Roman" panose="02020603050405020304" pitchFamily="18" charset="0"/>
              </a:rPr>
              <a:t>Task 6.4 ENEN-JP cooperation in building nuclear competences (Tokyo, Fukui, Kyoto, ENEN, …)</a:t>
            </a:r>
          </a:p>
          <a:p>
            <a:pPr marL="0" indent="0">
              <a:buNone/>
            </a:pPr>
            <a:endParaRPr lang="en-US" sz="1800" b="1" dirty="0">
              <a:latin typeface="Times New Roman" panose="02020603050405020304" pitchFamily="18" charset="0"/>
            </a:endParaRPr>
          </a:p>
          <a:p>
            <a:pPr marL="0" indent="0">
              <a:buNone/>
            </a:pPr>
            <a:r>
              <a:rPr lang="en-US" sz="1800" b="1" dirty="0">
                <a:latin typeface="Times New Roman" panose="02020603050405020304" pitchFamily="18" charset="0"/>
              </a:rPr>
              <a:t>Task 6.5 ENEN-International organizations cooperation in building nuclear competences (IAEA, EC-JRC, UNENE, ENEN, …)</a:t>
            </a:r>
          </a:p>
          <a:p>
            <a:pPr marL="0" indent="0">
              <a:buNone/>
            </a:pPr>
            <a:endParaRPr lang="en-GB" sz="1800" dirty="0">
              <a:latin typeface="Times New Roman" panose="02020603050405020304" pitchFamily="18" charset="0"/>
              <a:ea typeface="Times New Roman" panose="02020603050405020304" pitchFamily="18" charset="0"/>
            </a:endParaRPr>
          </a:p>
        </p:txBody>
      </p:sp>
      <p:sp>
        <p:nvSpPr>
          <p:cNvPr id="6" name="Slide Number Placeholder 5">
            <a:extLst>
              <a:ext uri="{FF2B5EF4-FFF2-40B4-BE49-F238E27FC236}">
                <a16:creationId xmlns:a16="http://schemas.microsoft.com/office/drawing/2014/main" id="{C1E33166-CCCF-4BA1-8021-3F5CB01A9C38}"/>
              </a:ext>
            </a:extLst>
          </p:cNvPr>
          <p:cNvSpPr>
            <a:spLocks noGrp="1"/>
          </p:cNvSpPr>
          <p:nvPr>
            <p:ph type="sldNum" sz="quarter" idx="12"/>
          </p:nvPr>
        </p:nvSpPr>
        <p:spPr/>
        <p:txBody>
          <a:bodyPr/>
          <a:lstStyle/>
          <a:p>
            <a:fld id="{F55BA191-9A7D-4736-AA46-F8BA6841498B}" type="slidenum">
              <a:rPr lang="sl-SI" smtClean="0"/>
              <a:pPr/>
              <a:t>8</a:t>
            </a:fld>
            <a:endParaRPr lang="sl-SI" dirty="0"/>
          </a:p>
        </p:txBody>
      </p:sp>
      <p:pic>
        <p:nvPicPr>
          <p:cNvPr id="5" name="Picture 4">
            <a:extLst>
              <a:ext uri="{FF2B5EF4-FFF2-40B4-BE49-F238E27FC236}">
                <a16:creationId xmlns:a16="http://schemas.microsoft.com/office/drawing/2014/main" id="{68D2EC92-70D1-4BA9-A3D3-19542E6BC58E}"/>
              </a:ext>
            </a:extLst>
          </p:cNvPr>
          <p:cNvPicPr>
            <a:picLocks noChangeAspect="1"/>
          </p:cNvPicPr>
          <p:nvPr/>
        </p:nvPicPr>
        <p:blipFill>
          <a:blip r:embed="rId4"/>
          <a:stretch>
            <a:fillRect/>
          </a:stretch>
        </p:blipFill>
        <p:spPr>
          <a:xfrm>
            <a:off x="0" y="-8722"/>
            <a:ext cx="1347437" cy="465637"/>
          </a:xfrm>
          <a:prstGeom prst="rect">
            <a:avLst/>
          </a:prstGeom>
        </p:spPr>
      </p:pic>
    </p:spTree>
    <p:custDataLst>
      <p:tags r:id="rId1"/>
    </p:custDataLst>
    <p:extLst>
      <p:ext uri="{BB962C8B-B14F-4D97-AF65-F5344CB8AC3E}">
        <p14:creationId xmlns:p14="http://schemas.microsoft.com/office/powerpoint/2010/main" val="32955490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5BC7B-4109-4FB8-9EF4-70D5C158C50B}"/>
              </a:ext>
            </a:extLst>
          </p:cNvPr>
          <p:cNvSpPr>
            <a:spLocks noGrp="1"/>
          </p:cNvSpPr>
          <p:nvPr>
            <p:ph type="title"/>
          </p:nvPr>
        </p:nvSpPr>
        <p:spPr>
          <a:xfrm>
            <a:off x="457200" y="274638"/>
            <a:ext cx="8229600" cy="1570186"/>
          </a:xfrm>
        </p:spPr>
        <p:txBody>
          <a:bodyPr>
            <a:normAutofit/>
          </a:bodyPr>
          <a:lstStyle/>
          <a:p>
            <a:r>
              <a:rPr lang="en-US" sz="3600" b="1" dirty="0">
                <a:effectLst/>
                <a:latin typeface="Times New Roman" panose="02020603050405020304" pitchFamily="18" charset="0"/>
                <a:ea typeface="Times New Roman" panose="02020603050405020304" pitchFamily="18" charset="0"/>
              </a:rPr>
              <a:t>WP 6 Internationalization and stakeholder involvement</a:t>
            </a:r>
            <a:endParaRPr lang="en-US" dirty="0">
              <a:solidFill>
                <a:srgbClr val="FF0000"/>
              </a:solidFill>
            </a:endParaRPr>
          </a:p>
        </p:txBody>
      </p:sp>
      <p:sp>
        <p:nvSpPr>
          <p:cNvPr id="3" name="Content Placeholder 2">
            <a:extLst>
              <a:ext uri="{FF2B5EF4-FFF2-40B4-BE49-F238E27FC236}">
                <a16:creationId xmlns:a16="http://schemas.microsoft.com/office/drawing/2014/main" id="{E113C7E1-4800-4D79-B68D-5E660E7A9234}"/>
              </a:ext>
            </a:extLst>
          </p:cNvPr>
          <p:cNvSpPr>
            <a:spLocks noGrp="1"/>
          </p:cNvSpPr>
          <p:nvPr>
            <p:ph idx="1"/>
          </p:nvPr>
        </p:nvSpPr>
        <p:spPr/>
        <p:txBody>
          <a:bodyPr>
            <a:normAutofit/>
          </a:bodyPr>
          <a:lstStyle/>
          <a:p>
            <a:pPr marL="0" indent="0">
              <a:buNone/>
            </a:pPr>
            <a:endParaRPr lang="en-US" sz="3200" b="1" dirty="0">
              <a:effectLst/>
              <a:latin typeface="Times New Roman" panose="02020603050405020304" pitchFamily="18" charset="0"/>
              <a:ea typeface="Times New Roman" panose="02020603050405020304" pitchFamily="18" charset="0"/>
            </a:endParaRPr>
          </a:p>
          <a:p>
            <a:pPr marL="0" indent="0">
              <a:buNone/>
            </a:pPr>
            <a:r>
              <a:rPr lang="en-US" sz="3200" b="1" dirty="0">
                <a:effectLst/>
                <a:latin typeface="Times New Roman" panose="02020603050405020304" pitchFamily="18" charset="0"/>
                <a:ea typeface="Times New Roman" panose="02020603050405020304" pitchFamily="18" charset="0"/>
              </a:rPr>
              <a:t>Task 6.1 Assessment of gaps and identification of suppliers (ENEN, OECD-NEA, IAEA, EC-JRC, ETSON)</a:t>
            </a:r>
          </a:p>
          <a:p>
            <a:pPr marL="0" indent="0">
              <a:buNone/>
            </a:pPr>
            <a:endParaRPr lang="en-US" sz="3200" b="1" dirty="0">
              <a:effectLst/>
              <a:latin typeface="Times New Roman" panose="02020603050405020304" pitchFamily="18" charset="0"/>
              <a:ea typeface="Times New Roman" panose="02020603050405020304" pitchFamily="18" charset="0"/>
            </a:endParaRPr>
          </a:p>
          <a:p>
            <a:pPr marL="0" indent="0">
              <a:buNone/>
            </a:pPr>
            <a:r>
              <a:rPr lang="en-GB" sz="1800" dirty="0">
                <a:effectLst/>
                <a:latin typeface="Garamond" panose="02020404030301010803" pitchFamily="18" charset="0"/>
                <a:ea typeface="TimesNewRoman"/>
                <a:cs typeface="Arial" panose="020B0604020202020204" pitchFamily="34" charset="0"/>
              </a:rPr>
              <a:t>At the level of EU several competences cannot be addressed due to lack of specialists of proper infrastructure. In the same time some countries or regions are more advanced in specific topics than those that can be found at the level of the European Union region</a:t>
            </a:r>
            <a:endParaRPr lang="en-US" sz="3200" b="1" dirty="0">
              <a:effectLst/>
              <a:latin typeface="Times New Roman" panose="02020603050405020304" pitchFamily="18" charset="0"/>
              <a:ea typeface="Times New Roman" panose="02020603050405020304" pitchFamily="18" charset="0"/>
            </a:endParaRPr>
          </a:p>
          <a:p>
            <a:endParaRPr lang="en-US" dirty="0"/>
          </a:p>
        </p:txBody>
      </p:sp>
      <p:sp>
        <p:nvSpPr>
          <p:cNvPr id="4" name="Footer Placeholder 3">
            <a:extLst>
              <a:ext uri="{FF2B5EF4-FFF2-40B4-BE49-F238E27FC236}">
                <a16:creationId xmlns:a16="http://schemas.microsoft.com/office/drawing/2014/main" id="{0D631841-2A35-4381-8B3F-065815B12187}"/>
              </a:ext>
            </a:extLst>
          </p:cNvPr>
          <p:cNvSpPr>
            <a:spLocks noGrp="1"/>
          </p:cNvSpPr>
          <p:nvPr>
            <p:ph type="ftr" sz="quarter" idx="11"/>
          </p:nvPr>
        </p:nvSpPr>
        <p:spPr/>
        <p:txBody>
          <a:bodyPr/>
          <a:lstStyle/>
          <a:p>
            <a:endParaRPr lang="sl-SI" dirty="0"/>
          </a:p>
        </p:txBody>
      </p:sp>
      <p:sp>
        <p:nvSpPr>
          <p:cNvPr id="5" name="Slide Number Placeholder 4">
            <a:extLst>
              <a:ext uri="{FF2B5EF4-FFF2-40B4-BE49-F238E27FC236}">
                <a16:creationId xmlns:a16="http://schemas.microsoft.com/office/drawing/2014/main" id="{E5DBBA0F-EC7B-4216-9868-481F12EB042D}"/>
              </a:ext>
            </a:extLst>
          </p:cNvPr>
          <p:cNvSpPr>
            <a:spLocks noGrp="1"/>
          </p:cNvSpPr>
          <p:nvPr>
            <p:ph type="sldNum" sz="quarter" idx="12"/>
          </p:nvPr>
        </p:nvSpPr>
        <p:spPr/>
        <p:txBody>
          <a:bodyPr/>
          <a:lstStyle/>
          <a:p>
            <a:fld id="{F55BA191-9A7D-4736-AA46-F8BA6841498B}" type="slidenum">
              <a:rPr lang="sl-SI" smtClean="0"/>
              <a:pPr/>
              <a:t>9</a:t>
            </a:fld>
            <a:endParaRPr lang="sl-SI" dirty="0"/>
          </a:p>
        </p:txBody>
      </p:sp>
      <p:pic>
        <p:nvPicPr>
          <p:cNvPr id="6" name="Picture 5">
            <a:extLst>
              <a:ext uri="{FF2B5EF4-FFF2-40B4-BE49-F238E27FC236}">
                <a16:creationId xmlns:a16="http://schemas.microsoft.com/office/drawing/2014/main" id="{826430E9-1E10-463F-A929-FD9A3A4B5B85}"/>
              </a:ext>
            </a:extLst>
          </p:cNvPr>
          <p:cNvPicPr>
            <a:picLocks noChangeAspect="1"/>
          </p:cNvPicPr>
          <p:nvPr/>
        </p:nvPicPr>
        <p:blipFill>
          <a:blip r:embed="rId2"/>
          <a:stretch>
            <a:fillRect/>
          </a:stretch>
        </p:blipFill>
        <p:spPr>
          <a:xfrm>
            <a:off x="0" y="-8722"/>
            <a:ext cx="1347437" cy="465637"/>
          </a:xfrm>
          <a:prstGeom prst="rect">
            <a:avLst/>
          </a:prstGeom>
        </p:spPr>
      </p:pic>
    </p:spTree>
    <p:extLst>
      <p:ext uri="{BB962C8B-B14F-4D97-AF65-F5344CB8AC3E}">
        <p14:creationId xmlns:p14="http://schemas.microsoft.com/office/powerpoint/2010/main" val="155469262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OFFICE THEME" val="PT4PmPQ7"/>
  <p:tag name="ARTICULATE_PROJECT_OPEN" val="0"/>
  <p:tag name="ARTICULATE_SLIDE_COUNT" val="9"/>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2305</Words>
  <Application>Microsoft Office PowerPoint</Application>
  <PresentationFormat>On-screen Show (4:3)</PresentationFormat>
  <Paragraphs>175</Paragraphs>
  <Slides>14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Garamond</vt:lpstr>
      <vt:lpstr>Times New Roman</vt:lpstr>
      <vt:lpstr>Office Theme</vt:lpstr>
      <vt:lpstr>WP structure</vt:lpstr>
      <vt:lpstr>PowerPoint Presentation</vt:lpstr>
      <vt:lpstr>WP2 - Informing and attracting new talents (WP lead: SCK CEN) </vt:lpstr>
      <vt:lpstr>WP2 Tasks</vt:lpstr>
      <vt:lpstr>WP3 Enhancing nuclear competences: continuous E&amp;T programmes (BME) (SCKCEN, UL, CIRTEN, IJS, ENEN, ENS, JRS, EFOMP, FuseNet….)</vt:lpstr>
      <vt:lpstr>PowerPoint Presentation</vt:lpstr>
      <vt:lpstr>WP5 Mobility Schemes for Nuclear Talents</vt:lpstr>
      <vt:lpstr>WP6 - Objectives and Tasks</vt:lpstr>
      <vt:lpstr>WP 6 Internationalization and stakeholder involvement</vt:lpstr>
      <vt:lpstr>WP6 Internationalization and stakeholder involvement</vt:lpstr>
      <vt:lpstr>PowerPoint Presentation</vt:lpstr>
      <vt:lpstr>WP 6 Internationalization and stakeholder involvement</vt:lpstr>
      <vt:lpstr>WP 6 Internationalization and stakeholder involvement</vt:lpstr>
      <vt:lpstr>WP7 Project Communication and Dissemination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EUROPEAN NUCLEAR EDUCATION NETWORK</dc:title>
  <dc:creator>ENEN</dc:creator>
  <cp:lastModifiedBy>Roberta Cirillo</cp:lastModifiedBy>
  <cp:revision>278</cp:revision>
  <cp:lastPrinted>2019-05-16T14:09:21Z</cp:lastPrinted>
  <dcterms:created xsi:type="dcterms:W3CDTF">2014-03-02T10:53:36Z</dcterms:created>
  <dcterms:modified xsi:type="dcterms:W3CDTF">2021-07-26T12:31:20Z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51D9B686-E8FB-4D4F-9E1A-60E88E8F415B</vt:lpwstr>
  </property>
  <property fmtid="{D5CDD505-2E9C-101B-9397-08002B2CF9AE}" pid="3" name="ArticulatePath">
    <vt:lpwstr>ENEN_GA_2020_Treasury_FSO</vt:lpwstr>
  </property>
</Properties>
</file>